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74" r:id="rId2"/>
    <p:sldId id="271" r:id="rId3"/>
    <p:sldId id="272" r:id="rId4"/>
    <p:sldId id="273" r:id="rId5"/>
    <p:sldId id="275" r:id="rId6"/>
    <p:sldId id="276" r:id="rId7"/>
    <p:sldId id="279" r:id="rId8"/>
    <p:sldId id="283" r:id="rId9"/>
    <p:sldId id="278" r:id="rId10"/>
    <p:sldId id="280" r:id="rId11"/>
    <p:sldId id="263" r:id="rId12"/>
    <p:sldId id="260" r:id="rId13"/>
    <p:sldId id="269" r:id="rId14"/>
    <p:sldId id="268" r:id="rId15"/>
    <p:sldId id="267" r:id="rId16"/>
    <p:sldId id="264" r:id="rId17"/>
    <p:sldId id="261" r:id="rId18"/>
    <p:sldId id="258" r:id="rId19"/>
    <p:sldId id="262" r:id="rId20"/>
    <p:sldId id="265" r:id="rId21"/>
    <p:sldId id="266" r:id="rId22"/>
    <p:sldId id="256" r:id="rId23"/>
    <p:sldId id="270" r:id="rId24"/>
    <p:sldId id="284" r:id="rId25"/>
    <p:sldId id="285" r:id="rId26"/>
    <p:sldId id="287" r:id="rId27"/>
    <p:sldId id="288"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 Peterson" initials="DP" lastIdx="1" clrIdx="0">
    <p:extLst>
      <p:ext uri="{19B8F6BF-5375-455C-9EA6-DF929625EA0E}">
        <p15:presenceInfo xmlns:p15="http://schemas.microsoft.com/office/powerpoint/2012/main" userId="7b4c9a27783b64f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notesViewPr>
    <p:cSldViewPr snapToGrid="0">
      <p:cViewPr varScale="1">
        <p:scale>
          <a:sx n="65" d="100"/>
          <a:sy n="65" d="100"/>
        </p:scale>
        <p:origin x="3154"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12-29T13:12:50.068" idx="1">
    <p:pos x="10" y="10"/>
    <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804AB93-A9C3-4FCB-BC03-BF5695BAD71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A20C581-D01D-4946-900B-1D70DE66B58D}"/>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CFD069-ADAB-487B-AC0E-51EDFB3CA465}" type="datetimeFigureOut">
              <a:rPr lang="en-US" smtClean="0"/>
              <a:t>3/18/2019</a:t>
            </a:fld>
            <a:endParaRPr lang="en-US"/>
          </a:p>
        </p:txBody>
      </p:sp>
      <p:sp>
        <p:nvSpPr>
          <p:cNvPr id="4" name="Slide Image Placeholder 3">
            <a:extLst>
              <a:ext uri="{FF2B5EF4-FFF2-40B4-BE49-F238E27FC236}">
                <a16:creationId xmlns:a16="http://schemas.microsoft.com/office/drawing/2014/main" id="{E99878D6-1920-4E70-B695-9BE69369D36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a:extLst>
              <a:ext uri="{FF2B5EF4-FFF2-40B4-BE49-F238E27FC236}">
                <a16:creationId xmlns:a16="http://schemas.microsoft.com/office/drawing/2014/main" id="{FC4914BA-4E8B-49E2-AFEA-7F5AF4471B32}"/>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1B52A5B-0348-46F7-83F4-F624390DC82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a:extLst>
              <a:ext uri="{FF2B5EF4-FFF2-40B4-BE49-F238E27FC236}">
                <a16:creationId xmlns:a16="http://schemas.microsoft.com/office/drawing/2014/main" id="{FD0C35B0-39D2-4EA9-A4EE-F62EF289ED55}"/>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640FB7-A139-4BEB-A771-038B48DE1DEC}"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A54B61D0-A0ED-4414-B848-41D79CC7D2FC}"/>
              </a:ext>
            </a:extLst>
          </p:cNvPr>
          <p:cNvSpPr>
            <a:spLocks noGrp="1" noRot="1" noChangeAspect="1" noTextEdit="1"/>
          </p:cNvSpPr>
          <p:nvPr>
            <p:ph type="sldImg"/>
          </p:nvPr>
        </p:nvSpPr>
        <p:spPr>
          <a:ln/>
        </p:spPr>
      </p:sp>
      <p:sp>
        <p:nvSpPr>
          <p:cNvPr id="46083" name="Notes Placeholder 2">
            <a:extLst>
              <a:ext uri="{FF2B5EF4-FFF2-40B4-BE49-F238E27FC236}">
                <a16:creationId xmlns:a16="http://schemas.microsoft.com/office/drawing/2014/main" id="{9627D272-5D64-42BB-8DF6-3401D60B842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ヒラギノ角ゴ Pro W3" pitchFamily="-84" charset="-128"/>
              </a:rPr>
              <a:t>One of the easiest and most secure ways for us to support our Foundation is through Rotary’s recurring giving program, Rotary Direct.  Select an amount, frequency (monthly, quarterly or annually), and contribution method that is convenient for you. </a:t>
            </a:r>
          </a:p>
          <a:p>
            <a:endParaRPr lang="en-US" altLang="en-US" dirty="0">
              <a:latin typeface="Arial" panose="020B0604020202020204" pitchFamily="34" charset="0"/>
              <a:ea typeface="ヒラギノ角ゴ Pro W3" pitchFamily="-84" charset="-128"/>
            </a:endParaRPr>
          </a:p>
          <a:p>
            <a:r>
              <a:rPr lang="en-US" altLang="en-US" dirty="0">
                <a:latin typeface="Arial" panose="020B0604020202020204" pitchFamily="34" charset="0"/>
                <a:ea typeface="ヒラギノ角ゴ Pro W3" pitchFamily="-84" charset="-128"/>
              </a:rPr>
              <a:t>Enrollment is integrated with the Foundation’s secure online contribution system and is available in multiple currencies.</a:t>
            </a:r>
          </a:p>
          <a:p>
            <a:endParaRPr lang="en-US" altLang="en-US" dirty="0">
              <a:latin typeface="Arial" panose="020B0604020202020204" pitchFamily="34" charset="0"/>
              <a:ea typeface="ヒラギノ角ゴ Pro W3" pitchFamily="-84" charset="-128"/>
            </a:endParaRPr>
          </a:p>
          <a:p>
            <a:r>
              <a:rPr lang="en-US" altLang="en-US" dirty="0">
                <a:latin typeface="Arial" panose="020B0604020202020204" pitchFamily="34" charset="0"/>
                <a:ea typeface="ヒラギノ角ゴ Pro W3" pitchFamily="-84" charset="-128"/>
              </a:rPr>
              <a:t>Efficient, convenient and secure.</a:t>
            </a:r>
          </a:p>
          <a:p>
            <a:br>
              <a:rPr lang="en-US" altLang="en-US" dirty="0">
                <a:latin typeface="Arial" panose="020B0604020202020204" pitchFamily="34" charset="0"/>
                <a:ea typeface="ヒラギノ角ゴ Pro W3" pitchFamily="-84" charset="-128"/>
              </a:rPr>
            </a:br>
            <a:r>
              <a:rPr lang="en-US" altLang="en-US" dirty="0">
                <a:latin typeface="Arial" panose="020B0604020202020204" pitchFamily="34" charset="0"/>
                <a:ea typeface="ヒラギノ角ゴ Pro W3" pitchFamily="-84" charset="-128"/>
              </a:rPr>
              <a:t>The Rotary Foundation will send you one annual statement of Rotary Direct contributions for tax purposes (where applicable). </a:t>
            </a:r>
          </a:p>
          <a:p>
            <a:endParaRPr lang="en-US" altLang="en-US" dirty="0">
              <a:latin typeface="Arial" panose="020B0604020202020204" pitchFamily="34" charset="0"/>
              <a:ea typeface="ヒラギノ角ゴ Pro W3" pitchFamily="-84" charset="-128"/>
            </a:endParaRPr>
          </a:p>
        </p:txBody>
      </p:sp>
      <p:sp>
        <p:nvSpPr>
          <p:cNvPr id="46084" name="Slide Number Placeholder 3">
            <a:extLst>
              <a:ext uri="{FF2B5EF4-FFF2-40B4-BE49-F238E27FC236}">
                <a16:creationId xmlns:a16="http://schemas.microsoft.com/office/drawing/2014/main" id="{B4F1EC76-9EBF-486A-BB36-5D0295890FF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300" eaLnBrk="0" hangingPunct="0">
              <a:spcBef>
                <a:spcPct val="30000"/>
              </a:spcBef>
              <a:defRPr sz="1200">
                <a:solidFill>
                  <a:schemeClr val="tx1"/>
                </a:solidFill>
                <a:latin typeface="Arial" panose="020B0604020202020204" pitchFamily="34" charset="0"/>
                <a:ea typeface="ヒラギノ角ゴ Pro W3" pitchFamily="-84" charset="-128"/>
              </a:defRPr>
            </a:lvl1pPr>
            <a:lvl2pPr marL="751271" indent="-288950" defTabSz="942300" eaLnBrk="0" hangingPunct="0">
              <a:spcBef>
                <a:spcPct val="30000"/>
              </a:spcBef>
              <a:defRPr sz="1200">
                <a:solidFill>
                  <a:schemeClr val="tx1"/>
                </a:solidFill>
                <a:latin typeface="Arial" panose="020B0604020202020204" pitchFamily="34" charset="0"/>
                <a:ea typeface="ヒラギノ角ゴ Pro W3" pitchFamily="-84" charset="-128"/>
              </a:defRPr>
            </a:lvl2pPr>
            <a:lvl3pPr marL="1155802" indent="-231160" defTabSz="942300" eaLnBrk="0" hangingPunct="0">
              <a:spcBef>
                <a:spcPct val="30000"/>
              </a:spcBef>
              <a:defRPr sz="1200">
                <a:solidFill>
                  <a:schemeClr val="tx1"/>
                </a:solidFill>
                <a:latin typeface="Arial" panose="020B0604020202020204" pitchFamily="34" charset="0"/>
                <a:ea typeface="ヒラギノ角ゴ Pro W3" pitchFamily="-84" charset="-128"/>
              </a:defRPr>
            </a:lvl3pPr>
            <a:lvl4pPr marL="1618122" indent="-231160" defTabSz="942300" eaLnBrk="0" hangingPunct="0">
              <a:spcBef>
                <a:spcPct val="30000"/>
              </a:spcBef>
              <a:defRPr sz="1200">
                <a:solidFill>
                  <a:schemeClr val="tx1"/>
                </a:solidFill>
                <a:latin typeface="Arial" panose="020B0604020202020204" pitchFamily="34" charset="0"/>
                <a:ea typeface="ヒラギノ角ゴ Pro W3" pitchFamily="-84" charset="-128"/>
              </a:defRPr>
            </a:lvl4pPr>
            <a:lvl5pPr marL="2080443" indent="-231160" defTabSz="942300" eaLnBrk="0" hangingPunct="0">
              <a:spcBef>
                <a:spcPct val="30000"/>
              </a:spcBef>
              <a:defRPr sz="1200">
                <a:solidFill>
                  <a:schemeClr val="tx1"/>
                </a:solidFill>
                <a:latin typeface="Arial" panose="020B0604020202020204" pitchFamily="34" charset="0"/>
                <a:ea typeface="ヒラギノ角ゴ Pro W3" pitchFamily="-84" charset="-128"/>
              </a:defRPr>
            </a:lvl5pPr>
            <a:lvl6pPr marL="2542764" indent="-231160" defTabSz="942300"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3005084" indent="-231160" defTabSz="942300"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467405" indent="-231160" defTabSz="942300"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3929725" indent="-231160" defTabSz="942300"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a:spcBef>
                <a:spcPct val="0"/>
              </a:spcBef>
            </a:pPr>
            <a:fld id="{8F95E4B0-7F3C-4A3E-BD0E-16BFB70F7942}" type="slidenum">
              <a:rPr lang="en-US" altLang="en-US"/>
              <a:pPr>
                <a:spcBef>
                  <a:spcPct val="0"/>
                </a:spcBef>
              </a:pPr>
              <a:t>7</a:t>
            </a:fld>
            <a:endParaRPr lang="en-US" altLang="en-US" dirty="0"/>
          </a:p>
        </p:txBody>
      </p:sp>
    </p:spTree>
    <p:extLst>
      <p:ext uri="{BB962C8B-B14F-4D97-AF65-F5344CB8AC3E}">
        <p14:creationId xmlns:p14="http://schemas.microsoft.com/office/powerpoint/2010/main" val="1341836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7BFF99DA-DC5F-448E-A7C7-3A6D074F83CF}"/>
              </a:ext>
            </a:extLst>
          </p:cNvPr>
          <p:cNvSpPr>
            <a:spLocks noGrp="1" noRot="1" noChangeAspect="1" noTextEdit="1"/>
          </p:cNvSpPr>
          <p:nvPr>
            <p:ph type="sldImg"/>
          </p:nvPr>
        </p:nvSpPr>
        <p:spPr>
          <a:ln/>
        </p:spPr>
      </p:sp>
      <p:sp>
        <p:nvSpPr>
          <p:cNvPr id="45059" name="Notes Placeholder 2">
            <a:extLst>
              <a:ext uri="{FF2B5EF4-FFF2-40B4-BE49-F238E27FC236}">
                <a16:creationId xmlns:a16="http://schemas.microsoft.com/office/drawing/2014/main" id="{D4BEFCAC-9702-4D76-A8DE-3E2A7661B3B1}"/>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6949" indent="-166949" defTabSz="890931">
              <a:buFontTx/>
              <a:buChar char="•"/>
              <a:defRPr/>
            </a:pPr>
            <a:r>
              <a:rPr lang="en-US" altLang="en-US" sz="1100" dirty="0">
                <a:latin typeface="Arial" pitchFamily="34" charset="0"/>
                <a:ea typeface="ヒラギノ角ゴ Pro W3" pitchFamily="-84" charset="-128"/>
              </a:rPr>
              <a:t>To review: when we contribution to </a:t>
            </a:r>
            <a:r>
              <a:rPr lang="en-US" altLang="en-US" sz="1100" b="1" dirty="0">
                <a:latin typeface="Arial" pitchFamily="34" charset="0"/>
                <a:ea typeface="ヒラギノ角ゴ Pro W3" pitchFamily="-84" charset="-128"/>
              </a:rPr>
              <a:t>Annual Fund – SHARE</a:t>
            </a:r>
            <a:r>
              <a:rPr lang="en-US" altLang="en-US" sz="1100" dirty="0">
                <a:latin typeface="Arial" pitchFamily="34" charset="0"/>
                <a:ea typeface="ヒラギノ角ゴ Pro W3" pitchFamily="-84" charset="-128"/>
              </a:rPr>
              <a:t>, fifty percent (50%) of our contributions come back to our district through District Designated Funds (DDF) in three years to spend on educational and humanitarian activities chosen by us; even grants that may be used for projects in our local community. </a:t>
            </a:r>
          </a:p>
          <a:p>
            <a:pPr marL="166949" indent="-166949" defTabSz="890931">
              <a:buFontTx/>
              <a:buChar char="•"/>
              <a:defRPr/>
            </a:pPr>
            <a:r>
              <a:rPr lang="en-US" altLang="en-US" sz="1100" dirty="0">
                <a:latin typeface="Arial" pitchFamily="34" charset="0"/>
                <a:ea typeface="ヒラギノ角ゴ Pro W3" pitchFamily="-84" charset="-128"/>
              </a:rPr>
              <a:t>The 5 percent that is earmarked to potentially pay for the Foundation’s operating expenses will come from the World Fund. It will be used only if it is needed to pay expenses when net investment returns are not sufficient, or to fully fund the operating reserve (up to three times annual operating expenses). If funds are not needed for these purposes, they will remain in the World Fund until the World Fund is measured to ensure sufficient funds for programs.</a:t>
            </a:r>
          </a:p>
          <a:p>
            <a:pPr marL="166949" indent="-166949" defTabSz="890931">
              <a:buFontTx/>
              <a:buChar char="•"/>
              <a:defRPr/>
            </a:pPr>
            <a:r>
              <a:rPr lang="en-US" altLang="en-US" sz="1100" dirty="0">
                <a:latin typeface="Arial" pitchFamily="34" charset="0"/>
                <a:ea typeface="ヒラギノ角ゴ Pro W3" pitchFamily="-84" charset="-128"/>
              </a:rPr>
              <a:t>In the final step, the World Fund will be measured to ensure that it contains 50 percent of the three prior years’ worth of contributions, plus $5 million – a growth factor. Then and only then, surplus funds will be transferred to the Endowment Fund. </a:t>
            </a:r>
          </a:p>
          <a:p>
            <a:pPr marL="166949" indent="-166949" defTabSz="890931">
              <a:buFontTx/>
              <a:buChar char="•"/>
              <a:defRPr/>
            </a:pPr>
            <a:r>
              <a:rPr lang="en-US" altLang="en-US" sz="1100" dirty="0">
                <a:latin typeface="Arial" pitchFamily="34" charset="0"/>
                <a:ea typeface="ヒラギノ角ゴ Pro W3" pitchFamily="-84" charset="-128"/>
              </a:rPr>
              <a:t>This funding model:</a:t>
            </a:r>
          </a:p>
          <a:p>
            <a:pPr marL="611612" lvl="1" indent="-166949" defTabSz="890931">
              <a:buFont typeface="Courier New" pitchFamily="49" charset="0"/>
              <a:buChar char="o"/>
              <a:defRPr/>
            </a:pPr>
            <a:r>
              <a:rPr lang="en-US" altLang="en-US" sz="1100" dirty="0">
                <a:latin typeface="Arial" pitchFamily="34" charset="0"/>
                <a:ea typeface="ヒラギノ角ゴ Pro W3" pitchFamily="-84" charset="-128"/>
              </a:rPr>
              <a:t>Builds our financial strength by ensuring that resources are available to meet current needs: programs and operating expenses.</a:t>
            </a:r>
          </a:p>
          <a:p>
            <a:pPr marL="611612" lvl="1" indent="-166949" defTabSz="890931">
              <a:buFont typeface="Courier New" pitchFamily="49" charset="0"/>
              <a:buChar char="o"/>
              <a:defRPr/>
            </a:pPr>
            <a:r>
              <a:rPr lang="en-US" altLang="en-US" sz="1100" dirty="0">
                <a:latin typeface="Arial" pitchFamily="34" charset="0"/>
                <a:ea typeface="ヒラギノ角ゴ Pro W3" pitchFamily="-84" charset="-128"/>
              </a:rPr>
              <a:t>Establishes a reserve to provide for unusual financial events (a rainy day fund): the operating reserve.</a:t>
            </a:r>
          </a:p>
          <a:p>
            <a:pPr marL="611612" lvl="1" indent="-166949" defTabSz="890931">
              <a:buFont typeface="Courier New" pitchFamily="49" charset="0"/>
              <a:buChar char="o"/>
              <a:defRPr/>
            </a:pPr>
            <a:r>
              <a:rPr lang="en-US" altLang="en-US" sz="1100" dirty="0">
                <a:latin typeface="Arial" pitchFamily="34" charset="0"/>
                <a:ea typeface="ヒラギノ角ゴ Pro W3" pitchFamily="-84" charset="-128"/>
              </a:rPr>
              <a:t>Ensures an increase in future programs through increased returns on the Endowment Fund.</a:t>
            </a:r>
          </a:p>
          <a:p>
            <a:pPr marL="166949" indent="-166949" defTabSz="890931">
              <a:lnSpc>
                <a:spcPct val="80000"/>
              </a:lnSpc>
              <a:defRPr/>
            </a:pPr>
            <a:endParaRPr lang="en-US" altLang="en-US" sz="1100" dirty="0">
              <a:latin typeface="Arial" pitchFamily="34" charset="0"/>
              <a:ea typeface="ヒラギノ角ゴ Pro W3" pitchFamily="-84" charset="-128"/>
            </a:endParaRPr>
          </a:p>
        </p:txBody>
      </p:sp>
      <p:sp>
        <p:nvSpPr>
          <p:cNvPr id="45060" name="Slide Number Placeholder 3">
            <a:extLst>
              <a:ext uri="{FF2B5EF4-FFF2-40B4-BE49-F238E27FC236}">
                <a16:creationId xmlns:a16="http://schemas.microsoft.com/office/drawing/2014/main" id="{F58E0EFF-1183-4824-BC7D-3EB543390D9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300" eaLnBrk="0" hangingPunct="0">
              <a:spcBef>
                <a:spcPct val="30000"/>
              </a:spcBef>
              <a:defRPr sz="1200">
                <a:solidFill>
                  <a:schemeClr val="tx1"/>
                </a:solidFill>
                <a:latin typeface="Arial" panose="020B0604020202020204" pitchFamily="34" charset="0"/>
                <a:ea typeface="ヒラギノ角ゴ Pro W3" pitchFamily="-84" charset="-128"/>
              </a:defRPr>
            </a:lvl1pPr>
            <a:lvl2pPr marL="751271" indent="-288950" defTabSz="942300" eaLnBrk="0" hangingPunct="0">
              <a:spcBef>
                <a:spcPct val="30000"/>
              </a:spcBef>
              <a:defRPr sz="1200">
                <a:solidFill>
                  <a:schemeClr val="tx1"/>
                </a:solidFill>
                <a:latin typeface="Arial" panose="020B0604020202020204" pitchFamily="34" charset="0"/>
                <a:ea typeface="ヒラギノ角ゴ Pro W3" pitchFamily="-84" charset="-128"/>
              </a:defRPr>
            </a:lvl2pPr>
            <a:lvl3pPr marL="1155802" indent="-231160" defTabSz="942300" eaLnBrk="0" hangingPunct="0">
              <a:spcBef>
                <a:spcPct val="30000"/>
              </a:spcBef>
              <a:defRPr sz="1200">
                <a:solidFill>
                  <a:schemeClr val="tx1"/>
                </a:solidFill>
                <a:latin typeface="Arial" panose="020B0604020202020204" pitchFamily="34" charset="0"/>
                <a:ea typeface="ヒラギノ角ゴ Pro W3" pitchFamily="-84" charset="-128"/>
              </a:defRPr>
            </a:lvl3pPr>
            <a:lvl4pPr marL="1618122" indent="-231160" defTabSz="942300" eaLnBrk="0" hangingPunct="0">
              <a:spcBef>
                <a:spcPct val="30000"/>
              </a:spcBef>
              <a:defRPr sz="1200">
                <a:solidFill>
                  <a:schemeClr val="tx1"/>
                </a:solidFill>
                <a:latin typeface="Arial" panose="020B0604020202020204" pitchFamily="34" charset="0"/>
                <a:ea typeface="ヒラギノ角ゴ Pro W3" pitchFamily="-84" charset="-128"/>
              </a:defRPr>
            </a:lvl4pPr>
            <a:lvl5pPr marL="2080443" indent="-231160" defTabSz="942300" eaLnBrk="0" hangingPunct="0">
              <a:spcBef>
                <a:spcPct val="30000"/>
              </a:spcBef>
              <a:defRPr sz="1200">
                <a:solidFill>
                  <a:schemeClr val="tx1"/>
                </a:solidFill>
                <a:latin typeface="Arial" panose="020B0604020202020204" pitchFamily="34" charset="0"/>
                <a:ea typeface="ヒラギノ角ゴ Pro W3" pitchFamily="-84" charset="-128"/>
              </a:defRPr>
            </a:lvl5pPr>
            <a:lvl6pPr marL="2542764" indent="-231160" defTabSz="942300"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3005084" indent="-231160" defTabSz="942300"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467405" indent="-231160" defTabSz="942300"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3929725" indent="-231160" defTabSz="942300"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a:spcBef>
                <a:spcPct val="0"/>
              </a:spcBef>
            </a:pPr>
            <a:fld id="{241E4F3D-0111-4924-9013-FCE0D75147DA}" type="slidenum">
              <a:rPr lang="en-US" altLang="en-US"/>
              <a:pPr>
                <a:spcBef>
                  <a:spcPct val="0"/>
                </a:spcBef>
              </a:pPr>
              <a:t>9</a:t>
            </a:fld>
            <a:endParaRPr lang="en-US" altLang="en-US" dirty="0"/>
          </a:p>
        </p:txBody>
      </p:sp>
    </p:spTree>
    <p:extLst>
      <p:ext uri="{BB962C8B-B14F-4D97-AF65-F5344CB8AC3E}">
        <p14:creationId xmlns:p14="http://schemas.microsoft.com/office/powerpoint/2010/main" val="2062173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7BFF99DA-DC5F-448E-A7C7-3A6D074F83CF}"/>
              </a:ext>
            </a:extLst>
          </p:cNvPr>
          <p:cNvSpPr>
            <a:spLocks noGrp="1" noRot="1" noChangeAspect="1" noTextEdit="1"/>
          </p:cNvSpPr>
          <p:nvPr>
            <p:ph type="sldImg"/>
          </p:nvPr>
        </p:nvSpPr>
        <p:spPr>
          <a:ln/>
        </p:spPr>
      </p:sp>
      <p:sp>
        <p:nvSpPr>
          <p:cNvPr id="45059" name="Notes Placeholder 2">
            <a:extLst>
              <a:ext uri="{FF2B5EF4-FFF2-40B4-BE49-F238E27FC236}">
                <a16:creationId xmlns:a16="http://schemas.microsoft.com/office/drawing/2014/main" id="{D4BEFCAC-9702-4D76-A8DE-3E2A7661B3B1}"/>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6949" indent="-166949" defTabSz="890931">
              <a:buFontTx/>
              <a:buChar char="•"/>
              <a:defRPr/>
            </a:pPr>
            <a:r>
              <a:rPr lang="en-US" altLang="en-US" sz="1100" dirty="0">
                <a:latin typeface="Arial" pitchFamily="34" charset="0"/>
                <a:ea typeface="ヒラギノ角ゴ Pro W3" pitchFamily="-84" charset="-128"/>
              </a:rPr>
              <a:t>To review: when we contribution to </a:t>
            </a:r>
            <a:r>
              <a:rPr lang="en-US" altLang="en-US" sz="1100" b="1" dirty="0">
                <a:latin typeface="Arial" pitchFamily="34" charset="0"/>
                <a:ea typeface="ヒラギノ角ゴ Pro W3" pitchFamily="-84" charset="-128"/>
              </a:rPr>
              <a:t>Annual Fund – SHARE</a:t>
            </a:r>
            <a:r>
              <a:rPr lang="en-US" altLang="en-US" sz="1100" dirty="0">
                <a:latin typeface="Arial" pitchFamily="34" charset="0"/>
                <a:ea typeface="ヒラギノ角ゴ Pro W3" pitchFamily="-84" charset="-128"/>
              </a:rPr>
              <a:t>, fifty percent (50%) of our contributions come back to our district through District Designated Funds (DDF) in three years to spend on educational and humanitarian activities chosen by us; even grants that may be used for projects in our local community. </a:t>
            </a:r>
          </a:p>
          <a:p>
            <a:pPr marL="166949" indent="-166949" defTabSz="890931">
              <a:buFontTx/>
              <a:buChar char="•"/>
              <a:defRPr/>
            </a:pPr>
            <a:r>
              <a:rPr lang="en-US" altLang="en-US" sz="1100" dirty="0">
                <a:latin typeface="Arial" pitchFamily="34" charset="0"/>
                <a:ea typeface="ヒラギノ角ゴ Pro W3" pitchFamily="-84" charset="-128"/>
              </a:rPr>
              <a:t>The 5 percent that is earmarked to potentially pay for the Foundation’s operating expenses will come from the World Fund. It will be used only if it is needed to pay expenses when net investment returns are not sufficient, or to fully fund the operating reserve (up to three times annual operating expenses). If funds are not needed for these purposes, they will remain in the World Fund until the World Fund is measured to ensure sufficient funds for programs.</a:t>
            </a:r>
          </a:p>
          <a:p>
            <a:pPr marL="166949" indent="-166949" defTabSz="890931">
              <a:buFontTx/>
              <a:buChar char="•"/>
              <a:defRPr/>
            </a:pPr>
            <a:r>
              <a:rPr lang="en-US" altLang="en-US" sz="1100" dirty="0">
                <a:latin typeface="Arial" pitchFamily="34" charset="0"/>
                <a:ea typeface="ヒラギノ角ゴ Pro W3" pitchFamily="-84" charset="-128"/>
              </a:rPr>
              <a:t>In the final step, the World Fund will be measured to ensure that it contains 50 percent of the three prior years’ worth of contributions, plus $5 million – a growth factor. Then and only then, surplus funds will be transferred to the Endowment Fund. </a:t>
            </a:r>
          </a:p>
          <a:p>
            <a:pPr marL="166949" indent="-166949" defTabSz="890931">
              <a:buFontTx/>
              <a:buChar char="•"/>
              <a:defRPr/>
            </a:pPr>
            <a:r>
              <a:rPr lang="en-US" altLang="en-US" sz="1100" dirty="0">
                <a:latin typeface="Arial" pitchFamily="34" charset="0"/>
                <a:ea typeface="ヒラギノ角ゴ Pro W3" pitchFamily="-84" charset="-128"/>
              </a:rPr>
              <a:t>This funding model:</a:t>
            </a:r>
          </a:p>
          <a:p>
            <a:pPr marL="611612" lvl="1" indent="-166949" defTabSz="890931">
              <a:buFont typeface="Courier New" pitchFamily="49" charset="0"/>
              <a:buChar char="o"/>
              <a:defRPr/>
            </a:pPr>
            <a:r>
              <a:rPr lang="en-US" altLang="en-US" sz="1100" dirty="0">
                <a:latin typeface="Arial" pitchFamily="34" charset="0"/>
                <a:ea typeface="ヒラギノ角ゴ Pro W3" pitchFamily="-84" charset="-128"/>
              </a:rPr>
              <a:t>Builds our financial strength by ensuring that resources are available to meet current needs: programs and operating expenses.</a:t>
            </a:r>
          </a:p>
          <a:p>
            <a:pPr marL="611612" lvl="1" indent="-166949" defTabSz="890931">
              <a:buFont typeface="Courier New" pitchFamily="49" charset="0"/>
              <a:buChar char="o"/>
              <a:defRPr/>
            </a:pPr>
            <a:r>
              <a:rPr lang="en-US" altLang="en-US" sz="1100" dirty="0">
                <a:latin typeface="Arial" pitchFamily="34" charset="0"/>
                <a:ea typeface="ヒラギノ角ゴ Pro W3" pitchFamily="-84" charset="-128"/>
              </a:rPr>
              <a:t>Establishes a reserve to provide for unusual financial events (a rainy day fund): the operating reserve.</a:t>
            </a:r>
          </a:p>
          <a:p>
            <a:pPr marL="611612" lvl="1" indent="-166949" defTabSz="890931">
              <a:buFont typeface="Courier New" pitchFamily="49" charset="0"/>
              <a:buChar char="o"/>
              <a:defRPr/>
            </a:pPr>
            <a:r>
              <a:rPr lang="en-US" altLang="en-US" sz="1100" dirty="0">
                <a:latin typeface="Arial" pitchFamily="34" charset="0"/>
                <a:ea typeface="ヒラギノ角ゴ Pro W3" pitchFamily="-84" charset="-128"/>
              </a:rPr>
              <a:t>Ensures an increase in future programs through increased returns on the Endowment Fund.</a:t>
            </a:r>
          </a:p>
          <a:p>
            <a:pPr marL="166949" indent="-166949" defTabSz="890931">
              <a:lnSpc>
                <a:spcPct val="80000"/>
              </a:lnSpc>
              <a:defRPr/>
            </a:pPr>
            <a:endParaRPr lang="en-US" altLang="en-US" sz="1100" dirty="0">
              <a:latin typeface="Arial" pitchFamily="34" charset="0"/>
              <a:ea typeface="ヒラギノ角ゴ Pro W3" pitchFamily="-84" charset="-128"/>
            </a:endParaRPr>
          </a:p>
        </p:txBody>
      </p:sp>
      <p:sp>
        <p:nvSpPr>
          <p:cNvPr id="45060" name="Slide Number Placeholder 3">
            <a:extLst>
              <a:ext uri="{FF2B5EF4-FFF2-40B4-BE49-F238E27FC236}">
                <a16:creationId xmlns:a16="http://schemas.microsoft.com/office/drawing/2014/main" id="{F58E0EFF-1183-4824-BC7D-3EB543390D9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300" eaLnBrk="0" hangingPunct="0">
              <a:spcBef>
                <a:spcPct val="30000"/>
              </a:spcBef>
              <a:defRPr sz="1200">
                <a:solidFill>
                  <a:schemeClr val="tx1"/>
                </a:solidFill>
                <a:latin typeface="Arial" panose="020B0604020202020204" pitchFamily="34" charset="0"/>
                <a:ea typeface="ヒラギノ角ゴ Pro W3" pitchFamily="-84" charset="-128"/>
              </a:defRPr>
            </a:lvl1pPr>
            <a:lvl2pPr marL="751271" indent="-288950" defTabSz="942300" eaLnBrk="0" hangingPunct="0">
              <a:spcBef>
                <a:spcPct val="30000"/>
              </a:spcBef>
              <a:defRPr sz="1200">
                <a:solidFill>
                  <a:schemeClr val="tx1"/>
                </a:solidFill>
                <a:latin typeface="Arial" panose="020B0604020202020204" pitchFamily="34" charset="0"/>
                <a:ea typeface="ヒラギノ角ゴ Pro W3" pitchFamily="-84" charset="-128"/>
              </a:defRPr>
            </a:lvl2pPr>
            <a:lvl3pPr marL="1155802" indent="-231160" defTabSz="942300" eaLnBrk="0" hangingPunct="0">
              <a:spcBef>
                <a:spcPct val="30000"/>
              </a:spcBef>
              <a:defRPr sz="1200">
                <a:solidFill>
                  <a:schemeClr val="tx1"/>
                </a:solidFill>
                <a:latin typeface="Arial" panose="020B0604020202020204" pitchFamily="34" charset="0"/>
                <a:ea typeface="ヒラギノ角ゴ Pro W3" pitchFamily="-84" charset="-128"/>
              </a:defRPr>
            </a:lvl3pPr>
            <a:lvl4pPr marL="1618122" indent="-231160" defTabSz="942300" eaLnBrk="0" hangingPunct="0">
              <a:spcBef>
                <a:spcPct val="30000"/>
              </a:spcBef>
              <a:defRPr sz="1200">
                <a:solidFill>
                  <a:schemeClr val="tx1"/>
                </a:solidFill>
                <a:latin typeface="Arial" panose="020B0604020202020204" pitchFamily="34" charset="0"/>
                <a:ea typeface="ヒラギノ角ゴ Pro W3" pitchFamily="-84" charset="-128"/>
              </a:defRPr>
            </a:lvl4pPr>
            <a:lvl5pPr marL="2080443" indent="-231160" defTabSz="942300" eaLnBrk="0" hangingPunct="0">
              <a:spcBef>
                <a:spcPct val="30000"/>
              </a:spcBef>
              <a:defRPr sz="1200">
                <a:solidFill>
                  <a:schemeClr val="tx1"/>
                </a:solidFill>
                <a:latin typeface="Arial" panose="020B0604020202020204" pitchFamily="34" charset="0"/>
                <a:ea typeface="ヒラギノ角ゴ Pro W3" pitchFamily="-84" charset="-128"/>
              </a:defRPr>
            </a:lvl5pPr>
            <a:lvl6pPr marL="2542764" indent="-231160" defTabSz="942300"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3005084" indent="-231160" defTabSz="942300"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467405" indent="-231160" defTabSz="942300"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3929725" indent="-231160" defTabSz="942300"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a:spcBef>
                <a:spcPct val="0"/>
              </a:spcBef>
            </a:pPr>
            <a:fld id="{241E4F3D-0111-4924-9013-FCE0D75147DA}" type="slidenum">
              <a:rPr lang="en-US" altLang="en-US"/>
              <a:pPr>
                <a:spcBef>
                  <a:spcPct val="0"/>
                </a:spcBef>
              </a:pPr>
              <a:t>10</a:t>
            </a:fld>
            <a:endParaRPr lang="en-US" altLang="en-US" dirty="0"/>
          </a:p>
        </p:txBody>
      </p:sp>
    </p:spTree>
    <p:extLst>
      <p:ext uri="{BB962C8B-B14F-4D97-AF65-F5344CB8AC3E}">
        <p14:creationId xmlns:p14="http://schemas.microsoft.com/office/powerpoint/2010/main" val="17697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7172D-D76D-4555-8859-3B1596DC4940}" type="slidenum">
              <a:rPr lang="en-US" smtClean="0"/>
              <a:t>17</a:t>
            </a:fld>
            <a:endParaRPr lang="en-US" dirty="0"/>
          </a:p>
        </p:txBody>
      </p:sp>
    </p:spTree>
    <p:extLst>
      <p:ext uri="{BB962C8B-B14F-4D97-AF65-F5344CB8AC3E}">
        <p14:creationId xmlns:p14="http://schemas.microsoft.com/office/powerpoint/2010/main" val="220567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6D66B6C-C72B-4D8B-A4B8-E6728DFF8204}" type="datetimeFigureOut">
              <a:rPr lang="en-US" smtClean="0"/>
              <a:t>3/18/2019</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12CC37FB-BECF-4561-9DF9-F8A3A35C34B4}"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89429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D66B6C-C72B-4D8B-A4B8-E6728DFF8204}" type="datetimeFigureOut">
              <a:rPr lang="en-US" smtClean="0"/>
              <a:t>3/18/2019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C37FB-BECF-4561-9DF9-F8A3A35C34B4}"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39072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D66B6C-C72B-4D8B-A4B8-E6728DFF8204}" type="datetimeFigureOut">
              <a:rPr lang="en-US" smtClean="0"/>
              <a:t>3/18/2019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C37FB-BECF-4561-9DF9-F8A3A35C34B4}"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39427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D66B6C-C72B-4D8B-A4B8-E6728DFF8204}" type="datetimeFigureOut">
              <a:rPr lang="en-US" smtClean="0"/>
              <a:t>3/18/2019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C37FB-BECF-4561-9DF9-F8A3A35C34B4}"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45821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6D66B6C-C72B-4D8B-A4B8-E6728DFF8204}" type="datetimeFigureOut">
              <a:rPr lang="en-US" smtClean="0"/>
              <a:t>3/18/2019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C37FB-BECF-4561-9DF9-F8A3A35C34B4}"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77331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D66B6C-C72B-4D8B-A4B8-E6728DFF8204}" type="datetimeFigureOut">
              <a:rPr lang="en-US" smtClean="0"/>
              <a:t>3/18/2019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CC37FB-BECF-4561-9DF9-F8A3A35C34B4}"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1426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D66B6C-C72B-4D8B-A4B8-E6728DFF8204}" type="datetimeFigureOut">
              <a:rPr lang="en-US" smtClean="0"/>
              <a:t>3/18/2019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CC37FB-BECF-4561-9DF9-F8A3A35C34B4}"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72488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6D66B6C-C72B-4D8B-A4B8-E6728DFF8204}" type="datetimeFigureOut">
              <a:rPr lang="en-US" smtClean="0"/>
              <a:t>3/18/2019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CC37FB-BECF-4561-9DF9-F8A3A35C34B4}"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43860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D66B6C-C72B-4D8B-A4B8-E6728DFF8204}" type="datetimeFigureOut">
              <a:rPr lang="en-US" smtClean="0"/>
              <a:t>3/18/2019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CC37FB-BECF-4561-9DF9-F8A3A35C34B4}" type="slidenum">
              <a:rPr lang="en-US" smtClean="0"/>
              <a:t>‹#›</a:t>
            </a:fld>
            <a:endParaRPr lang="en-US"/>
          </a:p>
        </p:txBody>
      </p:sp>
    </p:spTree>
    <p:extLst>
      <p:ext uri="{BB962C8B-B14F-4D97-AF65-F5344CB8AC3E}">
        <p14:creationId xmlns:p14="http://schemas.microsoft.com/office/powerpoint/2010/main" val="877761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6D66B6C-C72B-4D8B-A4B8-E6728DFF8204}" type="datetimeFigureOut">
              <a:rPr lang="en-US" smtClean="0"/>
              <a:t>3/18/2019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CC37FB-BECF-4561-9DF9-F8A3A35C34B4}"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87993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16D66B6C-C72B-4D8B-A4B8-E6728DFF8204}" type="datetimeFigureOut">
              <a:rPr lang="en-US" smtClean="0"/>
              <a:t>3/18/2019</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12CC37FB-BECF-4561-9DF9-F8A3A35C34B4}"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20444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16D66B6C-C72B-4D8B-A4B8-E6728DFF8204}" type="datetimeFigureOut">
              <a:rPr lang="en-US" smtClean="0"/>
              <a:t>3/18/2019</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12CC37FB-BECF-4561-9DF9-F8A3A35C34B4}"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5735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my.rotary.org/en/document/terms-and-conditions-rotary-foundation-district-grants-and-global-grants" TargetMode="External"/><Relationship Id="rId2" Type="http://schemas.openxmlformats.org/officeDocument/2006/relationships/hyperlink" Target="http://www.matchinggrants.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rotary5630.or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matchinggrants.or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matchinggrants.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comments" Target="../comments/comment1.xml"/><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emf"/><Relationship Id="rId1" Type="http://schemas.openxmlformats.org/officeDocument/2006/relationships/slideLayout" Target="../slideLayouts/slideLayout2.xml"/><Relationship Id="rId6" Type="http://schemas.openxmlformats.org/officeDocument/2006/relationships/image" Target="../media/image17.wmf"/><Relationship Id="rId5" Type="http://schemas.openxmlformats.org/officeDocument/2006/relationships/image" Target="../media/image16.png"/><Relationship Id="rId4" Type="http://schemas.openxmlformats.org/officeDocument/2006/relationships/image" Target="../media/image7.svg"/></Relationships>
</file>

<file path=ppt/slides/_rels/slide23.xml.rels><?xml version="1.0" encoding="UTF-8" standalone="yes"?>
<Relationships xmlns="http://schemas.openxmlformats.org/package/2006/relationships"><Relationship Id="rId2" Type="http://schemas.openxmlformats.org/officeDocument/2006/relationships/hyperlink" Target="http://www.matchinggrants.or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rotary.org/en/rotary-endowmen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25D42-5713-464F-96FC-56C437FD4188}"/>
              </a:ext>
            </a:extLst>
          </p:cNvPr>
          <p:cNvSpPr>
            <a:spLocks noGrp="1"/>
          </p:cNvSpPr>
          <p:nvPr>
            <p:ph type="title"/>
          </p:nvPr>
        </p:nvSpPr>
        <p:spPr>
          <a:xfrm>
            <a:off x="1451579" y="594804"/>
            <a:ext cx="9603275" cy="1420928"/>
          </a:xfrm>
        </p:spPr>
        <p:txBody>
          <a:bodyPr/>
          <a:lstStyle/>
          <a:p>
            <a:pPr algn="ctr"/>
            <a:br>
              <a:rPr lang="en-US" dirty="0"/>
            </a:br>
            <a:r>
              <a:rPr lang="en-US" dirty="0"/>
              <a:t>Our Rotary Foundation</a:t>
            </a:r>
          </a:p>
        </p:txBody>
      </p:sp>
      <p:sp>
        <p:nvSpPr>
          <p:cNvPr id="3" name="Content Placeholder 2">
            <a:extLst>
              <a:ext uri="{FF2B5EF4-FFF2-40B4-BE49-F238E27FC236}">
                <a16:creationId xmlns:a16="http://schemas.microsoft.com/office/drawing/2014/main" id="{AF466BC2-8308-4CBD-A20F-0BBC6795E735}"/>
              </a:ext>
            </a:extLst>
          </p:cNvPr>
          <p:cNvSpPr>
            <a:spLocks noGrp="1"/>
          </p:cNvSpPr>
          <p:nvPr>
            <p:ph idx="1"/>
          </p:nvPr>
        </p:nvSpPr>
        <p:spPr>
          <a:xfrm>
            <a:off x="1451579" y="2015732"/>
            <a:ext cx="9603275" cy="3870163"/>
          </a:xfrm>
        </p:spPr>
        <p:txBody>
          <a:bodyPr/>
          <a:lstStyle/>
          <a:p>
            <a:r>
              <a:rPr lang="en-US" dirty="0"/>
              <a:t>Why should I donate to The Rotary Foundation? </a:t>
            </a:r>
          </a:p>
          <a:p>
            <a:r>
              <a:rPr lang="en-US" dirty="0"/>
              <a:t>Giving works because Rotary works. We are proud that 90.8 percent of donations go</a:t>
            </a:r>
          </a:p>
          <a:p>
            <a:endParaRPr lang="en-US" dirty="0"/>
          </a:p>
        </p:txBody>
      </p:sp>
      <p:sp>
        <p:nvSpPr>
          <p:cNvPr id="4" name="Rectangle 3">
            <a:extLst>
              <a:ext uri="{FF2B5EF4-FFF2-40B4-BE49-F238E27FC236}">
                <a16:creationId xmlns:a16="http://schemas.microsoft.com/office/drawing/2014/main" id="{460A74D2-5B82-4F5C-AF72-53583DADBDD9}"/>
              </a:ext>
            </a:extLst>
          </p:cNvPr>
          <p:cNvSpPr/>
          <p:nvPr/>
        </p:nvSpPr>
        <p:spPr>
          <a:xfrm>
            <a:off x="568170" y="1935333"/>
            <a:ext cx="10901779" cy="1129636"/>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t>Why should I donate to The Rotary Foundation?</a:t>
            </a:r>
          </a:p>
          <a:p>
            <a:r>
              <a:rPr lang="en-US" dirty="0"/>
              <a:t>Giving works because Rotary works. We are proud that 90.8 percent of donations go straight to supporting our service projects.</a:t>
            </a:r>
          </a:p>
        </p:txBody>
      </p:sp>
      <p:sp>
        <p:nvSpPr>
          <p:cNvPr id="5" name="Rectangle 4">
            <a:extLst>
              <a:ext uri="{FF2B5EF4-FFF2-40B4-BE49-F238E27FC236}">
                <a16:creationId xmlns:a16="http://schemas.microsoft.com/office/drawing/2014/main" id="{AEB2356C-BF30-4851-AD7C-DF97D40C9A0A}"/>
              </a:ext>
            </a:extLst>
          </p:cNvPr>
          <p:cNvSpPr/>
          <p:nvPr/>
        </p:nvSpPr>
        <p:spPr>
          <a:xfrm>
            <a:off x="568169" y="3151573"/>
            <a:ext cx="10901779" cy="133165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t>How does The Rotary Foundation use donations? </a:t>
            </a:r>
          </a:p>
          <a:p>
            <a:r>
              <a:rPr lang="en-US" dirty="0"/>
              <a:t>Our 35,000 clubs carry out sustainable humanitarian service projects. Using donations like yours, we’ve wiped out 99 percent of all polio cases. Your donations train future peacemakers, support clean water, and strengthen local economies.</a:t>
            </a:r>
          </a:p>
        </p:txBody>
      </p:sp>
      <p:sp>
        <p:nvSpPr>
          <p:cNvPr id="6" name="Rectangle 5">
            <a:extLst>
              <a:ext uri="{FF2B5EF4-FFF2-40B4-BE49-F238E27FC236}">
                <a16:creationId xmlns:a16="http://schemas.microsoft.com/office/drawing/2014/main" id="{9BB16B86-2E39-46BC-B520-D02011A5533D}"/>
              </a:ext>
            </a:extLst>
          </p:cNvPr>
          <p:cNvSpPr/>
          <p:nvPr/>
        </p:nvSpPr>
        <p:spPr>
          <a:xfrm>
            <a:off x="568169" y="4562032"/>
            <a:ext cx="10901779" cy="1474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t>What impact can one donation have on the world? </a:t>
            </a:r>
          </a:p>
          <a:p>
            <a:r>
              <a:rPr lang="en-US" dirty="0"/>
              <a:t>It can save a life. A child can be protected from polio with as little as 60 cents. Our partners make your donation go even farther. For every $1 Rotary commits to polio eradication, the Bill &amp; Melinda Gates Foundation has committed $2.</a:t>
            </a:r>
          </a:p>
        </p:txBody>
      </p:sp>
    </p:spTree>
    <p:extLst>
      <p:ext uri="{BB962C8B-B14F-4D97-AF65-F5344CB8AC3E}">
        <p14:creationId xmlns:p14="http://schemas.microsoft.com/office/powerpoint/2010/main" val="1511741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
            <a:extLst>
              <a:ext uri="{FF2B5EF4-FFF2-40B4-BE49-F238E27FC236}">
                <a16:creationId xmlns:a16="http://schemas.microsoft.com/office/drawing/2014/main" id="{1AF6C8E4-A92D-4407-A1A3-9BCA511A1D08}"/>
              </a:ext>
            </a:extLst>
          </p:cNvPr>
          <p:cNvSpPr>
            <a:spLocks noGrp="1"/>
          </p:cNvSpPr>
          <p:nvPr>
            <p:ph type="title"/>
          </p:nvPr>
        </p:nvSpPr>
        <p:spPr bwMode="auto">
          <a:xfrm>
            <a:off x="1451579" y="804519"/>
            <a:ext cx="9603275" cy="104923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b="1" dirty="0">
                <a:latin typeface="Arial Narrow" panose="020B0606020202030204" pitchFamily="34" charset="0"/>
              </a:rPr>
              <a:t>HOW WE FUND PROGRAMS – </a:t>
            </a:r>
            <a:r>
              <a:rPr lang="en-US" altLang="en-US" b="1" dirty="0">
                <a:solidFill>
                  <a:srgbClr val="FFC000"/>
                </a:solidFill>
                <a:latin typeface="Arial Narrow" panose="020B0606020202030204" pitchFamily="34" charset="0"/>
              </a:rPr>
              <a:t>SHARE SYSTEM</a:t>
            </a:r>
          </a:p>
        </p:txBody>
      </p:sp>
      <p:sp>
        <p:nvSpPr>
          <p:cNvPr id="10" name="Rectangle 9">
            <a:extLst>
              <a:ext uri="{FF2B5EF4-FFF2-40B4-BE49-F238E27FC236}">
                <a16:creationId xmlns:a16="http://schemas.microsoft.com/office/drawing/2014/main" id="{5B3DC449-A018-4FFD-8A79-BF3BADBE7B38}"/>
              </a:ext>
            </a:extLst>
          </p:cNvPr>
          <p:cNvSpPr/>
          <p:nvPr/>
        </p:nvSpPr>
        <p:spPr>
          <a:xfrm>
            <a:off x="6023579" y="1865310"/>
            <a:ext cx="4644421" cy="4188170"/>
          </a:xfrm>
          <a:prstGeom prst="rect">
            <a:avLst/>
          </a:prstGeom>
          <a:solidFill>
            <a:srgbClr val="00B0F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2200" b="1" dirty="0">
              <a:solidFill>
                <a:srgbClr val="005DAA"/>
              </a:solidFill>
              <a:latin typeface="Arial"/>
              <a:cs typeface="Arial"/>
            </a:endParaRPr>
          </a:p>
          <a:p>
            <a:pPr algn="ctr" eaLnBrk="0" hangingPunct="0">
              <a:defRPr/>
            </a:pPr>
            <a:r>
              <a:rPr lang="en-US" sz="2300" b="1" dirty="0">
                <a:solidFill>
                  <a:srgbClr val="005DAA"/>
                </a:solidFill>
                <a:latin typeface="Arial"/>
                <a:cs typeface="Arial"/>
              </a:rPr>
              <a:t>50%</a:t>
            </a:r>
            <a:br>
              <a:rPr lang="en-US" sz="2200" b="1" dirty="0">
                <a:solidFill>
                  <a:srgbClr val="005DAA"/>
                </a:solidFill>
                <a:latin typeface="Arial"/>
                <a:cs typeface="Arial"/>
              </a:rPr>
            </a:br>
            <a:r>
              <a:rPr lang="en-US" sz="2300" b="1" u="sng" dirty="0">
                <a:solidFill>
                  <a:srgbClr val="005DAA"/>
                </a:solidFill>
                <a:latin typeface="Arial"/>
                <a:cs typeface="Arial"/>
              </a:rPr>
              <a:t>World Fund Rotary Foundation</a:t>
            </a:r>
            <a:endParaRPr lang="en-US" sz="2300" b="1" u="sng" dirty="0">
              <a:solidFill>
                <a:srgbClr val="FF0000"/>
              </a:solidFill>
              <a:latin typeface="Arial"/>
              <a:cs typeface="Arial"/>
            </a:endParaRPr>
          </a:p>
          <a:p>
            <a:pPr algn="ctr" eaLnBrk="0" hangingPunct="0">
              <a:defRPr/>
            </a:pPr>
            <a:endParaRPr lang="en-US" sz="2200" b="1" dirty="0">
              <a:solidFill>
                <a:srgbClr val="FF0000"/>
              </a:solidFill>
              <a:latin typeface="Arial"/>
              <a:cs typeface="Arial"/>
            </a:endParaRPr>
          </a:p>
          <a:p>
            <a:pPr algn="ctr" eaLnBrk="0" hangingPunct="0">
              <a:defRPr/>
            </a:pPr>
            <a:endParaRPr lang="en-US" sz="2200" b="1" dirty="0">
              <a:solidFill>
                <a:srgbClr val="FF0000"/>
              </a:solidFill>
              <a:latin typeface="Arial"/>
              <a:cs typeface="Arial"/>
            </a:endParaRPr>
          </a:p>
          <a:p>
            <a:pPr algn="ctr" eaLnBrk="0" hangingPunct="0">
              <a:defRPr/>
            </a:pPr>
            <a:r>
              <a:rPr lang="en-US" sz="2300" b="1" dirty="0">
                <a:solidFill>
                  <a:srgbClr val="FF0000"/>
                </a:solidFill>
                <a:latin typeface="Arial"/>
                <a:cs typeface="Arial"/>
              </a:rPr>
              <a:t>Global Grants Match</a:t>
            </a:r>
          </a:p>
          <a:p>
            <a:pPr algn="ctr" eaLnBrk="0" hangingPunct="0">
              <a:defRPr/>
            </a:pPr>
            <a:endParaRPr lang="en-US" sz="2300" b="1" dirty="0">
              <a:solidFill>
                <a:srgbClr val="005DAA"/>
              </a:solidFill>
              <a:latin typeface="Arial"/>
              <a:cs typeface="Arial"/>
            </a:endParaRPr>
          </a:p>
          <a:p>
            <a:pPr algn="ctr" eaLnBrk="0" hangingPunct="0">
              <a:defRPr/>
            </a:pPr>
            <a:r>
              <a:rPr lang="en-US" sz="2300" b="1" dirty="0">
                <a:solidFill>
                  <a:srgbClr val="00B050"/>
                </a:solidFill>
                <a:latin typeface="Arial"/>
                <a:cs typeface="Arial"/>
              </a:rPr>
              <a:t>DDF $1 per $1</a:t>
            </a:r>
          </a:p>
          <a:p>
            <a:pPr algn="ctr" eaLnBrk="0" hangingPunct="0">
              <a:defRPr/>
            </a:pPr>
            <a:r>
              <a:rPr lang="en-US" sz="2300" b="1" dirty="0">
                <a:solidFill>
                  <a:srgbClr val="00B050"/>
                </a:solidFill>
                <a:latin typeface="Arial"/>
                <a:cs typeface="Arial"/>
              </a:rPr>
              <a:t>Club Cash $.50 per $1</a:t>
            </a:r>
          </a:p>
          <a:p>
            <a:pPr algn="ctr" eaLnBrk="0" hangingPunct="0">
              <a:defRPr/>
            </a:pPr>
            <a:endParaRPr lang="en-US" sz="2200" b="1" dirty="0">
              <a:solidFill>
                <a:srgbClr val="005DAA"/>
              </a:solidFill>
              <a:latin typeface="Arial"/>
              <a:cs typeface="Arial"/>
            </a:endParaRPr>
          </a:p>
          <a:p>
            <a:pPr algn="ctr" eaLnBrk="0" hangingPunct="0">
              <a:defRPr/>
            </a:pPr>
            <a:endParaRPr lang="en-US" sz="2200" b="1" dirty="0">
              <a:solidFill>
                <a:srgbClr val="005DAA"/>
              </a:solidFill>
              <a:latin typeface="Arial"/>
              <a:cs typeface="Arial"/>
            </a:endParaRPr>
          </a:p>
        </p:txBody>
      </p:sp>
      <p:sp>
        <p:nvSpPr>
          <p:cNvPr id="9" name="Rectangle 8">
            <a:extLst>
              <a:ext uri="{FF2B5EF4-FFF2-40B4-BE49-F238E27FC236}">
                <a16:creationId xmlns:a16="http://schemas.microsoft.com/office/drawing/2014/main" id="{2AA48F83-3E9F-49D0-95DA-91F9DCB91544}"/>
              </a:ext>
            </a:extLst>
          </p:cNvPr>
          <p:cNvSpPr/>
          <p:nvPr/>
        </p:nvSpPr>
        <p:spPr>
          <a:xfrm>
            <a:off x="1451579" y="1865310"/>
            <a:ext cx="4572000" cy="4128696"/>
          </a:xfrm>
          <a:prstGeom prst="rect">
            <a:avLst/>
          </a:prstGeom>
          <a:solidFill>
            <a:schemeClr val="tx1">
              <a:lumMod val="20000"/>
              <a:lumOff val="80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r>
              <a:rPr lang="en-US" sz="2300" b="1" dirty="0">
                <a:solidFill>
                  <a:srgbClr val="005DAA"/>
                </a:solidFill>
                <a:latin typeface="Arial"/>
                <a:cs typeface="Arial"/>
              </a:rPr>
              <a:t>50%</a:t>
            </a:r>
            <a:br>
              <a:rPr lang="en-US" sz="2200" b="1" dirty="0">
                <a:solidFill>
                  <a:srgbClr val="005DAA"/>
                </a:solidFill>
                <a:latin typeface="Arial"/>
                <a:cs typeface="Arial"/>
              </a:rPr>
            </a:br>
            <a:r>
              <a:rPr lang="en-US" sz="2300" b="1" u="sng" dirty="0">
                <a:solidFill>
                  <a:srgbClr val="005DAA"/>
                </a:solidFill>
                <a:latin typeface="Arial"/>
                <a:cs typeface="Arial"/>
              </a:rPr>
              <a:t>District Designated Fund (DDF)</a:t>
            </a:r>
          </a:p>
          <a:p>
            <a:pPr algn="ctr" eaLnBrk="0" hangingPunct="0">
              <a:defRPr/>
            </a:pPr>
            <a:endParaRPr lang="en-US" sz="2200" b="1" dirty="0">
              <a:solidFill>
                <a:srgbClr val="005DAA"/>
              </a:solidFill>
              <a:latin typeface="Arial"/>
              <a:cs typeface="Arial"/>
            </a:endParaRPr>
          </a:p>
          <a:p>
            <a:pPr algn="ctr" eaLnBrk="0" hangingPunct="0">
              <a:defRPr/>
            </a:pPr>
            <a:r>
              <a:rPr lang="en-US" sz="2300" b="1" dirty="0">
                <a:solidFill>
                  <a:srgbClr val="FF0000"/>
                </a:solidFill>
                <a:latin typeface="Arial"/>
                <a:cs typeface="Arial"/>
              </a:rPr>
              <a:t>25%</a:t>
            </a:r>
          </a:p>
          <a:p>
            <a:pPr algn="ctr" eaLnBrk="0" hangingPunct="0">
              <a:defRPr/>
            </a:pPr>
            <a:r>
              <a:rPr lang="en-US" sz="2300" b="1" dirty="0">
                <a:solidFill>
                  <a:srgbClr val="FF0000"/>
                </a:solidFill>
                <a:latin typeface="Arial"/>
                <a:cs typeface="Arial"/>
              </a:rPr>
              <a:t>District Grants to Clubs</a:t>
            </a:r>
          </a:p>
          <a:p>
            <a:pPr algn="ctr" eaLnBrk="0" hangingPunct="0">
              <a:defRPr/>
            </a:pPr>
            <a:endParaRPr lang="en-US" sz="2300" b="1" dirty="0">
              <a:solidFill>
                <a:srgbClr val="005DAA"/>
              </a:solidFill>
              <a:latin typeface="Arial"/>
              <a:cs typeface="Arial"/>
            </a:endParaRPr>
          </a:p>
          <a:p>
            <a:pPr algn="ctr" eaLnBrk="0" hangingPunct="0">
              <a:defRPr/>
            </a:pPr>
            <a:r>
              <a:rPr lang="en-US" sz="2300" b="1" dirty="0">
                <a:solidFill>
                  <a:srgbClr val="00B050"/>
                </a:solidFill>
                <a:latin typeface="Arial"/>
                <a:cs typeface="Arial"/>
              </a:rPr>
              <a:t>25%</a:t>
            </a:r>
          </a:p>
          <a:p>
            <a:pPr algn="ctr" eaLnBrk="0" hangingPunct="0">
              <a:defRPr/>
            </a:pPr>
            <a:r>
              <a:rPr lang="en-US" sz="2300" b="1" dirty="0">
                <a:solidFill>
                  <a:srgbClr val="00B050"/>
                </a:solidFill>
                <a:latin typeface="Arial"/>
                <a:cs typeface="Arial"/>
              </a:rPr>
              <a:t>Global Grants</a:t>
            </a:r>
          </a:p>
          <a:p>
            <a:pPr algn="ctr" eaLnBrk="0" hangingPunct="0">
              <a:defRPr/>
            </a:pPr>
            <a:endParaRPr lang="en-US" sz="2200" b="1" dirty="0">
              <a:solidFill>
                <a:srgbClr val="005DAA"/>
              </a:solidFill>
              <a:latin typeface="Arial"/>
              <a:cs typeface="Arial"/>
            </a:endParaRPr>
          </a:p>
        </p:txBody>
      </p:sp>
    </p:spTree>
    <p:extLst>
      <p:ext uri="{BB962C8B-B14F-4D97-AF65-F5344CB8AC3E}">
        <p14:creationId xmlns:p14="http://schemas.microsoft.com/office/powerpoint/2010/main" val="196110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AA1BE-EAA0-43EB-A2FA-97085C76C7D5}"/>
              </a:ext>
            </a:extLst>
          </p:cNvPr>
          <p:cNvSpPr>
            <a:spLocks noGrp="1"/>
          </p:cNvSpPr>
          <p:nvPr>
            <p:ph type="title"/>
          </p:nvPr>
        </p:nvSpPr>
        <p:spPr>
          <a:xfrm>
            <a:off x="1451579" y="230820"/>
            <a:ext cx="9603275" cy="1160836"/>
          </a:xfrm>
        </p:spPr>
        <p:txBody>
          <a:bodyPr/>
          <a:lstStyle/>
          <a:p>
            <a:pPr algn="ctr"/>
            <a:r>
              <a:rPr lang="en-US" dirty="0"/>
              <a:t>Qualifying  Your Club  </a:t>
            </a:r>
            <a:br>
              <a:rPr lang="en-US" dirty="0"/>
            </a:br>
            <a:r>
              <a:rPr lang="en-US" dirty="0"/>
              <a:t>District Grants 2019 - 2020</a:t>
            </a:r>
          </a:p>
        </p:txBody>
      </p:sp>
      <p:sp>
        <p:nvSpPr>
          <p:cNvPr id="3" name="Content Placeholder 2">
            <a:extLst>
              <a:ext uri="{FF2B5EF4-FFF2-40B4-BE49-F238E27FC236}">
                <a16:creationId xmlns:a16="http://schemas.microsoft.com/office/drawing/2014/main" id="{BB27F11F-6A1B-4060-AA99-3DAD8E47076C}"/>
              </a:ext>
            </a:extLst>
          </p:cNvPr>
          <p:cNvSpPr>
            <a:spLocks noGrp="1"/>
          </p:cNvSpPr>
          <p:nvPr>
            <p:ph idx="1"/>
          </p:nvPr>
        </p:nvSpPr>
        <p:spPr>
          <a:xfrm>
            <a:off x="1451579" y="1864311"/>
            <a:ext cx="9603275" cy="3932807"/>
          </a:xfrm>
        </p:spPr>
        <p:txBody>
          <a:bodyPr>
            <a:normAutofit fontScale="92500" lnSpcReduction="10000"/>
          </a:bodyPr>
          <a:lstStyle/>
          <a:p>
            <a:r>
              <a:rPr lang="en-US" u="sng" dirty="0"/>
              <a:t>Grant Qualifications and Applications</a:t>
            </a:r>
          </a:p>
          <a:p>
            <a:r>
              <a:rPr lang="en-US" dirty="0"/>
              <a:t>District Qualification</a:t>
            </a:r>
          </a:p>
          <a:p>
            <a:pPr lvl="1"/>
            <a:r>
              <a:rPr lang="en-US" dirty="0"/>
              <a:t>Annual MOU (Memorandum of Understanding)</a:t>
            </a:r>
          </a:p>
          <a:p>
            <a:pPr lvl="1"/>
            <a:r>
              <a:rPr lang="en-US" dirty="0"/>
              <a:t>DG, DGE, &amp; DRFC authorize online annually</a:t>
            </a:r>
          </a:p>
          <a:p>
            <a:r>
              <a:rPr lang="en-US" dirty="0"/>
              <a:t>Club Qualification</a:t>
            </a:r>
          </a:p>
          <a:p>
            <a:pPr lvl="1"/>
            <a:r>
              <a:rPr lang="en-US" dirty="0"/>
              <a:t>Annual MOU (the Club’s President and President-elect must sign)</a:t>
            </a:r>
          </a:p>
          <a:p>
            <a:pPr lvl="1"/>
            <a:r>
              <a:rPr lang="en-US" dirty="0"/>
              <a:t>At least one member complete grant management training</a:t>
            </a:r>
          </a:p>
          <a:p>
            <a:pPr lvl="1"/>
            <a:r>
              <a:rPr lang="en-US" dirty="0"/>
              <a:t>Club be current on IRS 990 filing</a:t>
            </a:r>
          </a:p>
          <a:p>
            <a:pPr lvl="1"/>
            <a:r>
              <a:rPr lang="en-US" dirty="0"/>
              <a:t>Club must be current on District &amp; RI Dues</a:t>
            </a:r>
          </a:p>
          <a:p>
            <a:pPr lvl="1"/>
            <a:r>
              <a:rPr lang="en-US" dirty="0"/>
              <a:t>Club will have a current Annual Fund Foundation goal set in rotary.org (by 12/31/18)</a:t>
            </a:r>
          </a:p>
        </p:txBody>
      </p:sp>
    </p:spTree>
    <p:extLst>
      <p:ext uri="{BB962C8B-B14F-4D97-AF65-F5344CB8AC3E}">
        <p14:creationId xmlns:p14="http://schemas.microsoft.com/office/powerpoint/2010/main" val="4371883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2811B-F462-41FB-9ED0-F39424BB6691}"/>
              </a:ext>
            </a:extLst>
          </p:cNvPr>
          <p:cNvSpPr>
            <a:spLocks noGrp="1"/>
          </p:cNvSpPr>
          <p:nvPr>
            <p:ph type="title"/>
          </p:nvPr>
        </p:nvSpPr>
        <p:spPr/>
        <p:txBody>
          <a:bodyPr>
            <a:normAutofit/>
          </a:bodyPr>
          <a:lstStyle/>
          <a:p>
            <a:pPr algn="ctr"/>
            <a:r>
              <a:rPr lang="en-US" sz="2800" b="1" dirty="0">
                <a:hlinkClick r:id="rId2"/>
              </a:rPr>
              <a:t>WWW.matchinggrants.org</a:t>
            </a:r>
            <a:br>
              <a:rPr lang="en-US" sz="2800" dirty="0"/>
            </a:br>
            <a:endParaRPr lang="en-US" sz="2800" dirty="0"/>
          </a:p>
        </p:txBody>
      </p:sp>
      <p:sp>
        <p:nvSpPr>
          <p:cNvPr id="3" name="Content Placeholder 2">
            <a:extLst>
              <a:ext uri="{FF2B5EF4-FFF2-40B4-BE49-F238E27FC236}">
                <a16:creationId xmlns:a16="http://schemas.microsoft.com/office/drawing/2014/main" id="{A021BDE9-A84E-46C4-A069-FA1D524130C9}"/>
              </a:ext>
            </a:extLst>
          </p:cNvPr>
          <p:cNvSpPr>
            <a:spLocks noGrp="1"/>
          </p:cNvSpPr>
          <p:nvPr>
            <p:ph idx="1"/>
          </p:nvPr>
        </p:nvSpPr>
        <p:spPr>
          <a:xfrm>
            <a:off x="1451579" y="1853754"/>
            <a:ext cx="9603275" cy="3612591"/>
          </a:xfrm>
        </p:spPr>
        <p:txBody>
          <a:bodyPr>
            <a:normAutofit/>
          </a:bodyPr>
          <a:lstStyle/>
          <a:p>
            <a:r>
              <a:rPr lang="en-US" dirty="0">
                <a:solidFill>
                  <a:srgbClr val="000000"/>
                </a:solidFill>
                <a:latin typeface="Arial" panose="020B0604020202020204" pitchFamily="34" charset="0"/>
              </a:rPr>
              <a:t>All District 5630 “</a:t>
            </a:r>
            <a:r>
              <a:rPr lang="en-US" u="sng" dirty="0">
                <a:solidFill>
                  <a:srgbClr val="000000"/>
                </a:solidFill>
                <a:latin typeface="Arial" panose="020B0604020202020204" pitchFamily="34" charset="0"/>
              </a:rPr>
              <a:t>District Grants</a:t>
            </a:r>
            <a:r>
              <a:rPr lang="en-US" dirty="0">
                <a:solidFill>
                  <a:srgbClr val="000000"/>
                </a:solidFill>
                <a:latin typeface="Arial" panose="020B0604020202020204" pitchFamily="34" charset="0"/>
              </a:rPr>
              <a:t>” will be submitted and administrated on</a:t>
            </a:r>
            <a:r>
              <a:rPr lang="en-US" b="0" i="0" u="none" strike="noStrike" dirty="0">
                <a:solidFill>
                  <a:srgbClr val="000000"/>
                </a:solidFill>
                <a:effectLst/>
                <a:latin typeface="Arial" panose="020B0604020202020204" pitchFamily="34" charset="0"/>
              </a:rPr>
              <a:t> this website. All Clubs can create a </a:t>
            </a:r>
            <a:r>
              <a:rPr lang="en-US" dirty="0">
                <a:solidFill>
                  <a:srgbClr val="000000"/>
                </a:solidFill>
                <a:latin typeface="Arial" panose="020B0604020202020204" pitchFamily="34" charset="0"/>
              </a:rPr>
              <a:t>p</a:t>
            </a:r>
            <a:r>
              <a:rPr lang="en-US" b="0" i="0" u="none" strike="noStrike" dirty="0">
                <a:solidFill>
                  <a:srgbClr val="000000"/>
                </a:solidFill>
                <a:effectLst/>
                <a:latin typeface="Arial" panose="020B0604020202020204" pitchFamily="34" charset="0"/>
              </a:rPr>
              <a:t>roject page, enter the description, contact information, financing (including requested DDF), photos, supporting documents, etc. Once the project is ready, it can be </a:t>
            </a:r>
            <a:r>
              <a:rPr lang="en-US" b="1" i="0" u="none" strike="noStrike" dirty="0">
                <a:solidFill>
                  <a:srgbClr val="000000"/>
                </a:solidFill>
                <a:effectLst/>
                <a:latin typeface="&amp;quot"/>
              </a:rPr>
              <a:t>digitally signed</a:t>
            </a:r>
            <a:r>
              <a:rPr lang="en-US" b="0" i="0" u="none" strike="noStrike" dirty="0">
                <a:solidFill>
                  <a:srgbClr val="000000"/>
                </a:solidFill>
                <a:effectLst/>
                <a:latin typeface="Arial" panose="020B0604020202020204" pitchFamily="34" charset="0"/>
              </a:rPr>
              <a:t> by the Primary contact person and club president. On signing a project, the user specifies they agree to the Terms and Conditions for District Grants specified by Rotary International &amp; Rotary District 5630. </a:t>
            </a:r>
          </a:p>
          <a:p>
            <a:r>
              <a:rPr lang="en-US" dirty="0">
                <a:hlinkClick r:id="rId3"/>
              </a:rPr>
              <a:t>https://my.rotary.org/en/document/terms-and-conditions-rotary-foundation-district-grants-and-global-grants</a:t>
            </a:r>
            <a:endParaRPr lang="en-US" dirty="0"/>
          </a:p>
          <a:p>
            <a:endParaRPr lang="en-US" dirty="0"/>
          </a:p>
        </p:txBody>
      </p:sp>
    </p:spTree>
    <p:extLst>
      <p:ext uri="{BB962C8B-B14F-4D97-AF65-F5344CB8AC3E}">
        <p14:creationId xmlns:p14="http://schemas.microsoft.com/office/powerpoint/2010/main" val="24180483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4C711-171A-437D-82B7-4F200FF0FFB0}"/>
              </a:ext>
            </a:extLst>
          </p:cNvPr>
          <p:cNvSpPr>
            <a:spLocks noGrp="1"/>
          </p:cNvSpPr>
          <p:nvPr>
            <p:ph type="title"/>
          </p:nvPr>
        </p:nvSpPr>
        <p:spPr/>
        <p:txBody>
          <a:bodyPr/>
          <a:lstStyle/>
          <a:p>
            <a:pPr algn="ctr"/>
            <a:r>
              <a:rPr lang="en-US" dirty="0"/>
              <a:t>District Grant Training</a:t>
            </a:r>
          </a:p>
        </p:txBody>
      </p:sp>
      <p:sp>
        <p:nvSpPr>
          <p:cNvPr id="3" name="Content Placeholder 2">
            <a:extLst>
              <a:ext uri="{FF2B5EF4-FFF2-40B4-BE49-F238E27FC236}">
                <a16:creationId xmlns:a16="http://schemas.microsoft.com/office/drawing/2014/main" id="{FAFEDF9F-7EE6-4523-953D-B49D719004DD}"/>
              </a:ext>
            </a:extLst>
          </p:cNvPr>
          <p:cNvSpPr>
            <a:spLocks noGrp="1"/>
          </p:cNvSpPr>
          <p:nvPr>
            <p:ph idx="1"/>
          </p:nvPr>
        </p:nvSpPr>
        <p:spPr/>
        <p:txBody>
          <a:bodyPr>
            <a:normAutofit/>
          </a:bodyPr>
          <a:lstStyle/>
          <a:p>
            <a:r>
              <a:rPr lang="en-US" dirty="0"/>
              <a:t>At least one member of a Club is required to complete grant training annually</a:t>
            </a:r>
          </a:p>
          <a:p>
            <a:r>
              <a:rPr lang="en-US" dirty="0"/>
              <a:t>Club member attending training must have a rotary.org account</a:t>
            </a:r>
          </a:p>
          <a:p>
            <a:r>
              <a:rPr lang="en-US" dirty="0"/>
              <a:t>Grant Training is required for Clubs to sponsor both District &amp; Global Grants</a:t>
            </a:r>
          </a:p>
          <a:p>
            <a:r>
              <a:rPr lang="en-US" dirty="0"/>
              <a:t>Multiple training sessions will be offered in March – April 2019, via Zoom</a:t>
            </a:r>
          </a:p>
          <a:p>
            <a:r>
              <a:rPr lang="en-US" dirty="0"/>
              <a:t>All training will be offered by Zoom tele-conference (1.5 hour sessions)</a:t>
            </a:r>
          </a:p>
          <a:p>
            <a:r>
              <a:rPr lang="en-US" dirty="0"/>
              <a:t>Grant Training information will be available on </a:t>
            </a:r>
            <a:r>
              <a:rPr lang="en-US" dirty="0">
                <a:hlinkClick r:id="rId2"/>
              </a:rPr>
              <a:t>www.Rotary5630.org</a:t>
            </a:r>
            <a:endParaRPr lang="en-US" dirty="0"/>
          </a:p>
          <a:p>
            <a:endParaRPr lang="en-US" dirty="0"/>
          </a:p>
          <a:p>
            <a:endParaRPr lang="en-US" dirty="0"/>
          </a:p>
        </p:txBody>
      </p:sp>
    </p:spTree>
    <p:extLst>
      <p:ext uri="{BB962C8B-B14F-4D97-AF65-F5344CB8AC3E}">
        <p14:creationId xmlns:p14="http://schemas.microsoft.com/office/powerpoint/2010/main" val="34825032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E7320-5D25-4980-821E-9F59482EE3B1}"/>
              </a:ext>
            </a:extLst>
          </p:cNvPr>
          <p:cNvSpPr>
            <a:spLocks noGrp="1"/>
          </p:cNvSpPr>
          <p:nvPr>
            <p:ph type="title"/>
          </p:nvPr>
        </p:nvSpPr>
        <p:spPr>
          <a:xfrm>
            <a:off x="838200" y="365125"/>
            <a:ext cx="10515600" cy="984281"/>
          </a:xfrm>
        </p:spPr>
        <p:txBody>
          <a:bodyPr/>
          <a:lstStyle/>
          <a:p>
            <a:pPr algn="ctr"/>
            <a:r>
              <a:rPr lang="en-US" dirty="0"/>
              <a:t>District Grant Application</a:t>
            </a:r>
          </a:p>
        </p:txBody>
      </p:sp>
      <p:sp>
        <p:nvSpPr>
          <p:cNvPr id="3" name="Content Placeholder 2">
            <a:extLst>
              <a:ext uri="{FF2B5EF4-FFF2-40B4-BE49-F238E27FC236}">
                <a16:creationId xmlns:a16="http://schemas.microsoft.com/office/drawing/2014/main" id="{DE1D396A-4C56-4C85-A8E7-43F63B6F5AB8}"/>
              </a:ext>
            </a:extLst>
          </p:cNvPr>
          <p:cNvSpPr>
            <a:spLocks noGrp="1"/>
          </p:cNvSpPr>
          <p:nvPr>
            <p:ph idx="1"/>
          </p:nvPr>
        </p:nvSpPr>
        <p:spPr>
          <a:xfrm>
            <a:off x="1451579" y="1349406"/>
            <a:ext cx="9603275" cy="4116940"/>
          </a:xfrm>
        </p:spPr>
        <p:txBody>
          <a:bodyPr>
            <a:normAutofit fontScale="77500" lnSpcReduction="20000"/>
          </a:bodyPr>
          <a:lstStyle/>
          <a:p>
            <a:pPr marL="0" indent="0" algn="ctr">
              <a:buNone/>
            </a:pPr>
            <a:r>
              <a:rPr lang="en-US" sz="2900" dirty="0"/>
              <a:t>District Grant Application 			2019-2020 Rotary Year</a:t>
            </a:r>
          </a:p>
          <a:p>
            <a:pPr marL="457200" lvl="1" indent="0" algn="ctr">
              <a:buNone/>
            </a:pPr>
            <a:endParaRPr lang="en-US" b="1" u="sng" dirty="0"/>
          </a:p>
          <a:p>
            <a:pPr marL="457200" lvl="1" indent="0" algn="ctr">
              <a:buNone/>
            </a:pPr>
            <a:r>
              <a:rPr lang="en-US" sz="3900" b="1" u="sng" dirty="0"/>
              <a:t>Due Online May 15</a:t>
            </a:r>
            <a:r>
              <a:rPr lang="en-US" sz="3900" b="1" u="sng" baseline="30000" dirty="0"/>
              <a:t>th</a:t>
            </a:r>
            <a:r>
              <a:rPr lang="en-US" sz="3900" b="1" u="sng" dirty="0"/>
              <a:t>, 2019</a:t>
            </a:r>
          </a:p>
          <a:p>
            <a:pPr lvl="1"/>
            <a:r>
              <a:rPr lang="en-US" sz="2800" dirty="0"/>
              <a:t>Application on </a:t>
            </a:r>
            <a:r>
              <a:rPr lang="en-US" sz="2800" dirty="0">
                <a:hlinkClick r:id="rId2"/>
              </a:rPr>
              <a:t>www.matchinggrants.org</a:t>
            </a:r>
            <a:r>
              <a:rPr lang="en-US" sz="2800" dirty="0"/>
              <a:t> will include:</a:t>
            </a:r>
          </a:p>
          <a:p>
            <a:pPr lvl="2"/>
            <a:r>
              <a:rPr lang="en-US" sz="2800" dirty="0"/>
              <a:t>Club MOU executed (uploaded) on documents tab</a:t>
            </a:r>
          </a:p>
          <a:p>
            <a:pPr lvl="2"/>
            <a:r>
              <a:rPr lang="en-US" sz="2800" dirty="0"/>
              <a:t>Current 990 IRS (uploaded) on documents tab</a:t>
            </a:r>
          </a:p>
          <a:p>
            <a:pPr lvl="2"/>
            <a:r>
              <a:rPr lang="en-US" sz="2800" dirty="0"/>
              <a:t>Project budget must be fully pledged </a:t>
            </a:r>
          </a:p>
          <a:p>
            <a:pPr lvl="2"/>
            <a:r>
              <a:rPr lang="en-US" sz="2800" dirty="0"/>
              <a:t>Qualified Clubs can submit multiple grants to use their DDF allocation</a:t>
            </a:r>
          </a:p>
          <a:p>
            <a:pPr lvl="2"/>
            <a:r>
              <a:rPr lang="en-US" sz="2800" dirty="0"/>
              <a:t>Club cash – 25% of DDF allocation per grant </a:t>
            </a:r>
          </a:p>
          <a:p>
            <a:pPr lvl="2"/>
            <a:r>
              <a:rPr lang="en-US" sz="2800" dirty="0"/>
              <a:t>Any unrequested DDF will be disbursed at the District’s discretion  </a:t>
            </a:r>
          </a:p>
          <a:p>
            <a:pPr marL="914400" lvl="2" indent="0">
              <a:buNone/>
            </a:pPr>
            <a:endParaRPr lang="en-US" sz="2800" dirty="0"/>
          </a:p>
          <a:p>
            <a:pPr lvl="2"/>
            <a:endParaRPr lang="en-US" sz="2800" dirty="0"/>
          </a:p>
          <a:p>
            <a:pPr lvl="1"/>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21322539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D133D-F4CE-44A3-BFE8-8BAD0D73B5B7}"/>
              </a:ext>
            </a:extLst>
          </p:cNvPr>
          <p:cNvSpPr>
            <a:spLocks noGrp="1"/>
          </p:cNvSpPr>
          <p:nvPr>
            <p:ph type="title"/>
          </p:nvPr>
        </p:nvSpPr>
        <p:spPr>
          <a:xfrm>
            <a:off x="838200" y="365125"/>
            <a:ext cx="10515600" cy="771217"/>
          </a:xfrm>
        </p:spPr>
        <p:txBody>
          <a:bodyPr/>
          <a:lstStyle/>
          <a:p>
            <a:pPr algn="ctr"/>
            <a:r>
              <a:rPr lang="en-US" dirty="0"/>
              <a:t>District Grant Application</a:t>
            </a:r>
          </a:p>
        </p:txBody>
      </p:sp>
      <p:sp>
        <p:nvSpPr>
          <p:cNvPr id="3" name="Content Placeholder 2">
            <a:extLst>
              <a:ext uri="{FF2B5EF4-FFF2-40B4-BE49-F238E27FC236}">
                <a16:creationId xmlns:a16="http://schemas.microsoft.com/office/drawing/2014/main" id="{6B01C30E-CC65-4247-A5EE-6C82925BEF52}"/>
              </a:ext>
            </a:extLst>
          </p:cNvPr>
          <p:cNvSpPr>
            <a:spLocks noGrp="1"/>
          </p:cNvSpPr>
          <p:nvPr>
            <p:ph idx="1"/>
          </p:nvPr>
        </p:nvSpPr>
        <p:spPr>
          <a:xfrm>
            <a:off x="994299" y="1136343"/>
            <a:ext cx="10359501" cy="4722920"/>
          </a:xfrm>
        </p:spPr>
        <p:txBody>
          <a:bodyPr>
            <a:normAutofit fontScale="32500" lnSpcReduction="20000"/>
          </a:bodyPr>
          <a:lstStyle/>
          <a:p>
            <a:pPr marL="0" indent="0" algn="ctr">
              <a:buNone/>
            </a:pPr>
            <a:r>
              <a:rPr lang="en-US" sz="6000" dirty="0">
                <a:hlinkClick r:id="rId2"/>
              </a:rPr>
              <a:t>www.matchinggrants.org</a:t>
            </a:r>
            <a:endParaRPr lang="en-US" sz="6000" dirty="0"/>
          </a:p>
          <a:p>
            <a:pPr lvl="1"/>
            <a:r>
              <a:rPr lang="en-US" sz="6000" b="1" dirty="0"/>
              <a:t>District Grants</a:t>
            </a:r>
          </a:p>
          <a:p>
            <a:pPr lvl="1"/>
            <a:r>
              <a:rPr lang="en-US" sz="6000" dirty="0"/>
              <a:t>“Submit Project” 	(located on main header)</a:t>
            </a:r>
          </a:p>
          <a:p>
            <a:pPr lvl="1"/>
            <a:r>
              <a:rPr lang="en-US" sz="6000" dirty="0"/>
              <a:t>Select 2019-2020 Rotary Year</a:t>
            </a:r>
          </a:p>
          <a:p>
            <a:pPr lvl="1"/>
            <a:r>
              <a:rPr lang="en-US" sz="6000" dirty="0"/>
              <a:t>Enter Project description, contact information, and budget</a:t>
            </a:r>
          </a:p>
          <a:p>
            <a:pPr lvl="1"/>
            <a:r>
              <a:rPr lang="en-US" sz="6000" dirty="0"/>
              <a:t>To upload reports, documents, &amp; photo’s – click on </a:t>
            </a:r>
            <a:r>
              <a:rPr lang="en-US" sz="6000" dirty="0">
                <a:highlight>
                  <a:srgbClr val="00FFFF"/>
                </a:highlight>
              </a:rPr>
              <a:t>Administration </a:t>
            </a:r>
            <a:r>
              <a:rPr lang="en-US" sz="6000" dirty="0"/>
              <a:t> tab</a:t>
            </a:r>
          </a:p>
          <a:p>
            <a:pPr lvl="1"/>
            <a:r>
              <a:rPr lang="en-US" sz="6000" dirty="0"/>
              <a:t>All District Grant information will be entered &amp; tracked on this site</a:t>
            </a:r>
          </a:p>
          <a:p>
            <a:pPr lvl="1"/>
            <a:r>
              <a:rPr lang="en-US" sz="6000" dirty="0"/>
              <a:t>Each Club will have a determined $ allocation of DDF each year</a:t>
            </a:r>
          </a:p>
          <a:p>
            <a:pPr lvl="1"/>
            <a:r>
              <a:rPr lang="en-US" sz="6000" dirty="0"/>
              <a:t>Club $ allocation = 25% of Club’s Annual Fund contribution from 2016-2017 (min $500)</a:t>
            </a:r>
          </a:p>
          <a:p>
            <a:pPr lvl="1"/>
            <a:r>
              <a:rPr lang="en-US" sz="6000" dirty="0"/>
              <a:t>Clubs required to contribute 25% of DDF allocation as cash to the project</a:t>
            </a:r>
          </a:p>
          <a:p>
            <a:pPr lvl="1"/>
            <a:r>
              <a:rPr lang="en-US" sz="6000" dirty="0"/>
              <a:t>Grant can support a local or global humanitarian project</a:t>
            </a:r>
          </a:p>
          <a:p>
            <a:pPr lvl="1"/>
            <a:r>
              <a:rPr lang="en-US" sz="6000" dirty="0"/>
              <a:t>Rotarian engagement and participation required</a:t>
            </a:r>
          </a:p>
          <a:p>
            <a:pPr lvl="1"/>
            <a:endParaRPr lang="en-US" dirty="0"/>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19566577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2F099-792B-4B63-9B4C-94E6F9D551BC}"/>
              </a:ext>
            </a:extLst>
          </p:cNvPr>
          <p:cNvSpPr>
            <a:spLocks noGrp="1"/>
          </p:cNvSpPr>
          <p:nvPr>
            <p:ph type="title"/>
          </p:nvPr>
        </p:nvSpPr>
        <p:spPr>
          <a:xfrm>
            <a:off x="838200" y="365126"/>
            <a:ext cx="10515600" cy="797850"/>
          </a:xfrm>
        </p:spPr>
        <p:txBody>
          <a:bodyPr/>
          <a:lstStyle/>
          <a:p>
            <a:pPr algn="ctr"/>
            <a:r>
              <a:rPr lang="en-US" dirty="0"/>
              <a:t>Create Your Project Site</a:t>
            </a:r>
          </a:p>
        </p:txBody>
      </p:sp>
      <p:pic>
        <p:nvPicPr>
          <p:cNvPr id="4" name="Content Placeholder 3">
            <a:extLst>
              <a:ext uri="{FF2B5EF4-FFF2-40B4-BE49-F238E27FC236}">
                <a16:creationId xmlns:a16="http://schemas.microsoft.com/office/drawing/2014/main" id="{35BD5074-FBF8-4F0D-9B9F-7F87899CABDB}"/>
              </a:ext>
            </a:extLst>
          </p:cNvPr>
          <p:cNvPicPr>
            <a:picLocks noGrp="1" noChangeAspect="1"/>
          </p:cNvPicPr>
          <p:nvPr>
            <p:ph idx="1"/>
          </p:nvPr>
        </p:nvPicPr>
        <p:blipFill>
          <a:blip r:embed="rId2"/>
          <a:stretch>
            <a:fillRect/>
          </a:stretch>
        </p:blipFill>
        <p:spPr>
          <a:xfrm>
            <a:off x="615612" y="1518929"/>
            <a:ext cx="10515599" cy="5134591"/>
          </a:xfrm>
          <a:prstGeom prst="rect">
            <a:avLst/>
          </a:prstGeom>
        </p:spPr>
      </p:pic>
      <p:pic>
        <p:nvPicPr>
          <p:cNvPr id="24" name="Graphic 23" descr="Arrow: Clockwise curve">
            <a:extLst>
              <a:ext uri="{FF2B5EF4-FFF2-40B4-BE49-F238E27FC236}">
                <a16:creationId xmlns:a16="http://schemas.microsoft.com/office/drawing/2014/main" id="{2EEB0B7A-D0FE-4E3C-8DCD-62976B0EEC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38800" y="2971800"/>
            <a:ext cx="914400" cy="914400"/>
          </a:xfrm>
          <a:prstGeom prst="rect">
            <a:avLst/>
          </a:prstGeom>
        </p:spPr>
      </p:pic>
      <p:pic>
        <p:nvPicPr>
          <p:cNvPr id="26" name="Graphic 25" descr="Line Arrow: Clockwise curve">
            <a:extLst>
              <a:ext uri="{FF2B5EF4-FFF2-40B4-BE49-F238E27FC236}">
                <a16:creationId xmlns:a16="http://schemas.microsoft.com/office/drawing/2014/main" id="{00551C72-1875-451C-BEA4-7402B50663E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38800" y="2971800"/>
            <a:ext cx="914400" cy="914400"/>
          </a:xfrm>
          <a:prstGeom prst="rect">
            <a:avLst/>
          </a:prstGeom>
        </p:spPr>
      </p:pic>
      <p:pic>
        <p:nvPicPr>
          <p:cNvPr id="30" name="Graphic 29" descr="Line Arrow: Clockwise curve">
            <a:extLst>
              <a:ext uri="{FF2B5EF4-FFF2-40B4-BE49-F238E27FC236}">
                <a16:creationId xmlns:a16="http://schemas.microsoft.com/office/drawing/2014/main" id="{934A137E-369E-4723-BFD2-BF5BA7B5AE3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44653" y="5905500"/>
            <a:ext cx="547995" cy="547995"/>
          </a:xfrm>
          <a:prstGeom prst="rect">
            <a:avLst/>
          </a:prstGeom>
        </p:spPr>
      </p:pic>
    </p:spTree>
    <p:extLst>
      <p:ext uri="{BB962C8B-B14F-4D97-AF65-F5344CB8AC3E}">
        <p14:creationId xmlns:p14="http://schemas.microsoft.com/office/powerpoint/2010/main" val="6186670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A4BF5-31CF-4183-A144-E0D6BCAB05E0}"/>
              </a:ext>
            </a:extLst>
          </p:cNvPr>
          <p:cNvSpPr>
            <a:spLocks noGrp="1"/>
          </p:cNvSpPr>
          <p:nvPr>
            <p:ph type="title"/>
          </p:nvPr>
        </p:nvSpPr>
        <p:spPr>
          <a:xfrm>
            <a:off x="838200" y="365125"/>
            <a:ext cx="10515600" cy="815975"/>
          </a:xfrm>
        </p:spPr>
        <p:txBody>
          <a:bodyPr>
            <a:normAutofit fontScale="90000"/>
          </a:bodyPr>
          <a:lstStyle/>
          <a:p>
            <a:pPr algn="ctr"/>
            <a:r>
              <a:rPr lang="en-US" dirty="0"/>
              <a:t>Creating Your Club’s Project</a:t>
            </a:r>
            <a:br>
              <a:rPr lang="en-US" dirty="0"/>
            </a:br>
            <a:r>
              <a:rPr lang="en-US" dirty="0">
                <a:solidFill>
                  <a:srgbClr val="FF0000"/>
                </a:solidFill>
              </a:rPr>
              <a:t>Description Tab</a:t>
            </a:r>
          </a:p>
        </p:txBody>
      </p:sp>
      <p:pic>
        <p:nvPicPr>
          <p:cNvPr id="4" name="Content Placeholder 3">
            <a:extLst>
              <a:ext uri="{FF2B5EF4-FFF2-40B4-BE49-F238E27FC236}">
                <a16:creationId xmlns:a16="http://schemas.microsoft.com/office/drawing/2014/main" id="{67801F80-08ED-4BE5-86CB-49E683D0A028}"/>
              </a:ext>
            </a:extLst>
          </p:cNvPr>
          <p:cNvPicPr>
            <a:picLocks noGrp="1" noChangeAspect="1"/>
          </p:cNvPicPr>
          <p:nvPr>
            <p:ph idx="1"/>
          </p:nvPr>
        </p:nvPicPr>
        <p:blipFill>
          <a:blip r:embed="rId3"/>
          <a:stretch>
            <a:fillRect/>
          </a:stretch>
        </p:blipFill>
        <p:spPr>
          <a:xfrm>
            <a:off x="838200" y="1457325"/>
            <a:ext cx="10515599" cy="5035550"/>
          </a:xfrm>
          <a:prstGeom prst="rect">
            <a:avLst/>
          </a:prstGeom>
        </p:spPr>
      </p:pic>
    </p:spTree>
    <p:extLst>
      <p:ext uri="{BB962C8B-B14F-4D97-AF65-F5344CB8AC3E}">
        <p14:creationId xmlns:p14="http://schemas.microsoft.com/office/powerpoint/2010/main" val="32847853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2074E-6861-4D16-9623-B762233CEC44}"/>
              </a:ext>
            </a:extLst>
          </p:cNvPr>
          <p:cNvSpPr>
            <a:spLocks noGrp="1"/>
          </p:cNvSpPr>
          <p:nvPr>
            <p:ph type="title"/>
          </p:nvPr>
        </p:nvSpPr>
        <p:spPr>
          <a:xfrm>
            <a:off x="838200" y="365125"/>
            <a:ext cx="10515600" cy="948769"/>
          </a:xfrm>
        </p:spPr>
        <p:txBody>
          <a:bodyPr>
            <a:normAutofit fontScale="90000"/>
          </a:bodyPr>
          <a:lstStyle/>
          <a:p>
            <a:pPr algn="ctr"/>
            <a:r>
              <a:rPr lang="en-US" dirty="0"/>
              <a:t>Enter Your Project Financials</a:t>
            </a:r>
            <a:br>
              <a:rPr lang="en-US" dirty="0"/>
            </a:br>
            <a:r>
              <a:rPr lang="en-US" dirty="0">
                <a:solidFill>
                  <a:srgbClr val="FF0000"/>
                </a:solidFill>
              </a:rPr>
              <a:t>Financing Tab</a:t>
            </a:r>
          </a:p>
        </p:txBody>
      </p:sp>
      <p:pic>
        <p:nvPicPr>
          <p:cNvPr id="10" name="Content Placeholder 9">
            <a:extLst>
              <a:ext uri="{FF2B5EF4-FFF2-40B4-BE49-F238E27FC236}">
                <a16:creationId xmlns:a16="http://schemas.microsoft.com/office/drawing/2014/main" id="{4F401F02-6457-4000-A067-930CBEEE7000}"/>
              </a:ext>
            </a:extLst>
          </p:cNvPr>
          <p:cNvPicPr>
            <a:picLocks noGrp="1" noChangeAspect="1"/>
          </p:cNvPicPr>
          <p:nvPr>
            <p:ph idx="1"/>
          </p:nvPr>
        </p:nvPicPr>
        <p:blipFill>
          <a:blip r:embed="rId2"/>
          <a:stretch>
            <a:fillRect/>
          </a:stretch>
        </p:blipFill>
        <p:spPr>
          <a:xfrm>
            <a:off x="718259" y="1574030"/>
            <a:ext cx="10515600" cy="4838700"/>
          </a:xfrm>
          <a:prstGeom prst="rect">
            <a:avLst/>
          </a:prstGeom>
        </p:spPr>
      </p:pic>
    </p:spTree>
    <p:extLst>
      <p:ext uri="{BB962C8B-B14F-4D97-AF65-F5344CB8AC3E}">
        <p14:creationId xmlns:p14="http://schemas.microsoft.com/office/powerpoint/2010/main" val="18796157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9590B-ECE3-48D4-AC34-E65E8F5435E9}"/>
              </a:ext>
            </a:extLst>
          </p:cNvPr>
          <p:cNvSpPr>
            <a:spLocks noGrp="1"/>
          </p:cNvSpPr>
          <p:nvPr>
            <p:ph type="title"/>
          </p:nvPr>
        </p:nvSpPr>
        <p:spPr>
          <a:xfrm>
            <a:off x="838200" y="365125"/>
            <a:ext cx="10515600" cy="931013"/>
          </a:xfrm>
        </p:spPr>
        <p:txBody>
          <a:bodyPr>
            <a:normAutofit fontScale="90000"/>
          </a:bodyPr>
          <a:lstStyle/>
          <a:p>
            <a:pPr algn="ctr"/>
            <a:r>
              <a:rPr lang="en-US" dirty="0"/>
              <a:t>Upload Your Project Documents</a:t>
            </a:r>
            <a:br>
              <a:rPr lang="en-US" dirty="0"/>
            </a:br>
            <a:r>
              <a:rPr lang="en-US" dirty="0">
                <a:solidFill>
                  <a:srgbClr val="FF0000"/>
                </a:solidFill>
              </a:rPr>
              <a:t>Documents Tab</a:t>
            </a:r>
          </a:p>
        </p:txBody>
      </p:sp>
      <p:pic>
        <p:nvPicPr>
          <p:cNvPr id="4" name="Content Placeholder 3">
            <a:extLst>
              <a:ext uri="{FF2B5EF4-FFF2-40B4-BE49-F238E27FC236}">
                <a16:creationId xmlns:a16="http://schemas.microsoft.com/office/drawing/2014/main" id="{67D6C623-FC03-4729-96CE-8700E579A69B}"/>
              </a:ext>
            </a:extLst>
          </p:cNvPr>
          <p:cNvPicPr>
            <a:picLocks noGrp="1" noChangeAspect="1"/>
          </p:cNvPicPr>
          <p:nvPr>
            <p:ph idx="1"/>
          </p:nvPr>
        </p:nvPicPr>
        <p:blipFill>
          <a:blip r:embed="rId2"/>
          <a:stretch>
            <a:fillRect/>
          </a:stretch>
        </p:blipFill>
        <p:spPr>
          <a:xfrm>
            <a:off x="2655303" y="2057556"/>
            <a:ext cx="7195718" cy="3366775"/>
          </a:xfrm>
          <a:prstGeom prst="rect">
            <a:avLst/>
          </a:prstGeom>
        </p:spPr>
      </p:pic>
    </p:spTree>
    <p:extLst>
      <p:ext uri="{BB962C8B-B14F-4D97-AF65-F5344CB8AC3E}">
        <p14:creationId xmlns:p14="http://schemas.microsoft.com/office/powerpoint/2010/main" val="41395354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4C711-171A-437D-82B7-4F200FF0FFB0}"/>
              </a:ext>
            </a:extLst>
          </p:cNvPr>
          <p:cNvSpPr>
            <a:spLocks noGrp="1"/>
          </p:cNvSpPr>
          <p:nvPr>
            <p:ph type="title"/>
          </p:nvPr>
        </p:nvSpPr>
        <p:spPr/>
        <p:txBody>
          <a:bodyPr/>
          <a:lstStyle/>
          <a:p>
            <a:pPr algn="ctr"/>
            <a:r>
              <a:rPr lang="en-US" dirty="0"/>
              <a:t>Rotary Foundation</a:t>
            </a:r>
          </a:p>
        </p:txBody>
      </p:sp>
      <p:sp>
        <p:nvSpPr>
          <p:cNvPr id="3" name="Content Placeholder 2">
            <a:extLst>
              <a:ext uri="{FF2B5EF4-FFF2-40B4-BE49-F238E27FC236}">
                <a16:creationId xmlns:a16="http://schemas.microsoft.com/office/drawing/2014/main" id="{FAFEDF9F-7EE6-4523-953D-B49D719004DD}"/>
              </a:ext>
            </a:extLst>
          </p:cNvPr>
          <p:cNvSpPr>
            <a:spLocks noGrp="1"/>
          </p:cNvSpPr>
          <p:nvPr>
            <p:ph idx="1"/>
          </p:nvPr>
        </p:nvSpPr>
        <p:spPr>
          <a:xfrm>
            <a:off x="1451579" y="1402672"/>
            <a:ext cx="9603275" cy="4323425"/>
          </a:xfrm>
        </p:spPr>
        <p:txBody>
          <a:bodyPr>
            <a:normAutofit/>
          </a:bodyPr>
          <a:lstStyle/>
          <a:p>
            <a:r>
              <a:rPr lang="en-US" b="1" dirty="0"/>
              <a:t>Polio Plus</a:t>
            </a:r>
          </a:p>
          <a:p>
            <a:pPr lvl="1"/>
            <a:r>
              <a:rPr lang="en-US" dirty="0"/>
              <a:t>Rotary, along with our partners has reduced polio cases by 99.9 percent worldwide since our first project to vaccinate children in the Philippines in 1979</a:t>
            </a:r>
          </a:p>
          <a:p>
            <a:pPr lvl="1"/>
            <a:r>
              <a:rPr lang="en-US" dirty="0"/>
              <a:t>Rotarians have helped immunize more than 2.5 billion children against polio in 122 countries. For as little as $0.60, a child can be protected against this crippling disease for life.</a:t>
            </a:r>
          </a:p>
          <a:p>
            <a:pPr lvl="1"/>
            <a:r>
              <a:rPr lang="en-US" dirty="0"/>
              <a:t>The Gates Foundation and Rotary International have an ongoing match of 2:1 to support polio eradication efforts up to $35 million a year. </a:t>
            </a:r>
          </a:p>
          <a:p>
            <a:pPr lvl="1"/>
            <a:r>
              <a:rPr lang="en-US" dirty="0"/>
              <a:t>Raise awareness &amp; funds in your community to eliminate Polio from the world</a:t>
            </a:r>
          </a:p>
          <a:p>
            <a:pPr lvl="1"/>
            <a:r>
              <a:rPr lang="en-US" dirty="0"/>
              <a:t>District 5630 contributes 20% of DDF to Polio Plus</a:t>
            </a:r>
          </a:p>
          <a:p>
            <a:pPr lvl="1"/>
            <a:r>
              <a:rPr lang="en-US" b="1" u="sng" dirty="0"/>
              <a:t>“Rotary Clubs set an annual goal for supporting Polio Plus in Rotary.org”</a:t>
            </a:r>
          </a:p>
          <a:p>
            <a:pPr marL="0" indent="0">
              <a:buNone/>
            </a:pPr>
            <a:endParaRPr lang="en-US" dirty="0"/>
          </a:p>
        </p:txBody>
      </p:sp>
    </p:spTree>
    <p:extLst>
      <p:ext uri="{BB962C8B-B14F-4D97-AF65-F5344CB8AC3E}">
        <p14:creationId xmlns:p14="http://schemas.microsoft.com/office/powerpoint/2010/main" val="22853183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EC3D2-58C2-4C13-B7D1-326CCBF40426}"/>
              </a:ext>
            </a:extLst>
          </p:cNvPr>
          <p:cNvSpPr>
            <a:spLocks noGrp="1"/>
          </p:cNvSpPr>
          <p:nvPr>
            <p:ph type="title"/>
          </p:nvPr>
        </p:nvSpPr>
        <p:spPr>
          <a:xfrm>
            <a:off x="838200" y="200026"/>
            <a:ext cx="10515600" cy="1415710"/>
          </a:xfrm>
        </p:spPr>
        <p:txBody>
          <a:bodyPr>
            <a:normAutofit/>
          </a:bodyPr>
          <a:lstStyle/>
          <a:p>
            <a:pPr algn="ctr"/>
            <a:br>
              <a:rPr lang="en-US" dirty="0"/>
            </a:br>
            <a:r>
              <a:rPr lang="en-US" dirty="0"/>
              <a:t>Upload Project Photos</a:t>
            </a:r>
            <a:br>
              <a:rPr lang="en-US" dirty="0"/>
            </a:br>
            <a:r>
              <a:rPr lang="en-US" dirty="0">
                <a:solidFill>
                  <a:srgbClr val="FF0000"/>
                </a:solidFill>
              </a:rPr>
              <a:t>Photos Tab </a:t>
            </a:r>
          </a:p>
        </p:txBody>
      </p:sp>
      <p:pic>
        <p:nvPicPr>
          <p:cNvPr id="7" name="Content Placeholder 6">
            <a:extLst>
              <a:ext uri="{FF2B5EF4-FFF2-40B4-BE49-F238E27FC236}">
                <a16:creationId xmlns:a16="http://schemas.microsoft.com/office/drawing/2014/main" id="{9659F355-9CE9-4230-91AF-8B99CA2AA612}"/>
              </a:ext>
            </a:extLst>
          </p:cNvPr>
          <p:cNvPicPr>
            <a:picLocks noGrp="1" noChangeAspect="1"/>
          </p:cNvPicPr>
          <p:nvPr>
            <p:ph idx="1"/>
          </p:nvPr>
        </p:nvPicPr>
        <p:blipFill>
          <a:blip r:embed="rId2"/>
          <a:stretch>
            <a:fillRect/>
          </a:stretch>
        </p:blipFill>
        <p:spPr>
          <a:xfrm>
            <a:off x="2537258" y="1979721"/>
            <a:ext cx="7272568" cy="4261282"/>
          </a:xfrm>
          <a:prstGeom prst="rect">
            <a:avLst/>
          </a:prstGeom>
        </p:spPr>
      </p:pic>
    </p:spTree>
    <p:extLst>
      <p:ext uri="{BB962C8B-B14F-4D97-AF65-F5344CB8AC3E}">
        <p14:creationId xmlns:p14="http://schemas.microsoft.com/office/powerpoint/2010/main" val="28348279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3320D-D654-4119-8704-91A6CD4F978E}"/>
              </a:ext>
            </a:extLst>
          </p:cNvPr>
          <p:cNvSpPr>
            <a:spLocks noGrp="1"/>
          </p:cNvSpPr>
          <p:nvPr>
            <p:ph type="title"/>
          </p:nvPr>
        </p:nvSpPr>
        <p:spPr>
          <a:xfrm>
            <a:off x="876869" y="365126"/>
            <a:ext cx="10515600" cy="1028668"/>
          </a:xfrm>
        </p:spPr>
        <p:txBody>
          <a:bodyPr>
            <a:normAutofit/>
          </a:bodyPr>
          <a:lstStyle/>
          <a:p>
            <a:pPr algn="ctr"/>
            <a:r>
              <a:rPr lang="en-US" dirty="0"/>
              <a:t>Project History Log</a:t>
            </a:r>
            <a:br>
              <a:rPr lang="en-US" dirty="0"/>
            </a:br>
            <a:r>
              <a:rPr lang="en-US" dirty="0">
                <a:solidFill>
                  <a:srgbClr val="FF0000"/>
                </a:solidFill>
              </a:rPr>
              <a:t>History Logs Tab</a:t>
            </a:r>
            <a:endParaRPr lang="en-US" dirty="0"/>
          </a:p>
        </p:txBody>
      </p:sp>
      <p:pic>
        <p:nvPicPr>
          <p:cNvPr id="4" name="Content Placeholder 3">
            <a:extLst>
              <a:ext uri="{FF2B5EF4-FFF2-40B4-BE49-F238E27FC236}">
                <a16:creationId xmlns:a16="http://schemas.microsoft.com/office/drawing/2014/main" id="{DE57C683-937D-4D41-BBC2-AD9D1896EFD0}"/>
              </a:ext>
            </a:extLst>
          </p:cNvPr>
          <p:cNvPicPr>
            <a:picLocks noGrp="1" noChangeAspect="1"/>
          </p:cNvPicPr>
          <p:nvPr>
            <p:ph idx="1"/>
          </p:nvPr>
        </p:nvPicPr>
        <p:blipFill>
          <a:blip r:embed="rId2"/>
          <a:stretch>
            <a:fillRect/>
          </a:stretch>
        </p:blipFill>
        <p:spPr>
          <a:xfrm>
            <a:off x="2655303" y="2048428"/>
            <a:ext cx="7195718" cy="3385031"/>
          </a:xfrm>
          <a:prstGeom prst="rect">
            <a:avLst/>
          </a:prstGeom>
        </p:spPr>
      </p:pic>
    </p:spTree>
    <p:extLst>
      <p:ext uri="{BB962C8B-B14F-4D97-AF65-F5344CB8AC3E}">
        <p14:creationId xmlns:p14="http://schemas.microsoft.com/office/powerpoint/2010/main" val="3302356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C184B3-8D60-4B38-8029-18EE10834AE0}"/>
              </a:ext>
            </a:extLst>
          </p:cNvPr>
          <p:cNvSpPr>
            <a:spLocks noGrp="1"/>
          </p:cNvSpPr>
          <p:nvPr>
            <p:ph type="title"/>
          </p:nvPr>
        </p:nvSpPr>
        <p:spPr>
          <a:xfrm>
            <a:off x="838200" y="152399"/>
            <a:ext cx="10515600" cy="1239837"/>
          </a:xfrm>
        </p:spPr>
        <p:txBody>
          <a:bodyPr>
            <a:normAutofit fontScale="90000"/>
          </a:bodyPr>
          <a:lstStyle/>
          <a:p>
            <a:pPr algn="ctr"/>
            <a:br>
              <a:rPr lang="en-US" dirty="0"/>
            </a:br>
            <a:r>
              <a:rPr lang="en-US" dirty="0"/>
              <a:t>Final Report Document</a:t>
            </a:r>
            <a:br>
              <a:rPr lang="en-US" dirty="0"/>
            </a:br>
            <a:r>
              <a:rPr lang="en-US" dirty="0">
                <a:highlight>
                  <a:srgbClr val="00FFFF"/>
                </a:highlight>
              </a:rPr>
              <a:t>Administration Tab</a:t>
            </a:r>
            <a:br>
              <a:rPr lang="en-US" dirty="0"/>
            </a:br>
            <a:endParaRPr lang="en-US" dirty="0">
              <a:solidFill>
                <a:srgbClr val="FF0000"/>
              </a:solidFill>
            </a:endParaRPr>
          </a:p>
        </p:txBody>
      </p:sp>
      <p:pic>
        <p:nvPicPr>
          <p:cNvPr id="8" name="Content Placeholder 7">
            <a:extLst>
              <a:ext uri="{FF2B5EF4-FFF2-40B4-BE49-F238E27FC236}">
                <a16:creationId xmlns:a16="http://schemas.microsoft.com/office/drawing/2014/main" id="{5FFC9692-4FDA-4DE5-A8AF-D0A96375A2B9}"/>
              </a:ext>
            </a:extLst>
          </p:cNvPr>
          <p:cNvPicPr>
            <a:picLocks noGrp="1" noChangeAspect="1"/>
          </p:cNvPicPr>
          <p:nvPr>
            <p:ph idx="1"/>
          </p:nvPr>
        </p:nvPicPr>
        <p:blipFill>
          <a:blip r:embed="rId2"/>
          <a:stretch>
            <a:fillRect/>
          </a:stretch>
        </p:blipFill>
        <p:spPr>
          <a:xfrm>
            <a:off x="2530136" y="2016125"/>
            <a:ext cx="7430609" cy="3718850"/>
          </a:xfrm>
          <a:prstGeom prst="rect">
            <a:avLst/>
          </a:prstGeom>
        </p:spPr>
      </p:pic>
      <p:pic>
        <p:nvPicPr>
          <p:cNvPr id="10" name="Graphic 9" descr="Arrow: Clockwise curve">
            <a:extLst>
              <a:ext uri="{FF2B5EF4-FFF2-40B4-BE49-F238E27FC236}">
                <a16:creationId xmlns:a16="http://schemas.microsoft.com/office/drawing/2014/main" id="{644391C7-BC2B-4BF0-9815-B0B729ED6C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41308" y="5268250"/>
            <a:ext cx="466725" cy="466725"/>
          </a:xfrm>
          <a:prstGeom prst="rect">
            <a:avLst/>
          </a:prstGeom>
        </p:spPr>
      </p:pic>
      <p:pic>
        <p:nvPicPr>
          <p:cNvPr id="1028" name="Picture 29" descr="http://www.matchinggrants.org/district/img/transparent.gif">
            <a:extLst>
              <a:ext uri="{FF2B5EF4-FFF2-40B4-BE49-F238E27FC236}">
                <a16:creationId xmlns:a16="http://schemas.microsoft.com/office/drawing/2014/main" id="{60F6186F-99AA-4AAF-9F1F-D1A5427C61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6038" cy="984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28" descr="http://www.matchinggrants.org/district/img/transparent.gif">
            <a:extLst>
              <a:ext uri="{FF2B5EF4-FFF2-40B4-BE49-F238E27FC236}">
                <a16:creationId xmlns:a16="http://schemas.microsoft.com/office/drawing/2014/main" id="{A481F77C-3620-48D7-95E6-A1475874D1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6038" cy="4603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7" descr="http://www.matchinggrants.org/district/img/transparent.gif">
            <a:extLst>
              <a:ext uri="{FF2B5EF4-FFF2-40B4-BE49-F238E27FC236}">
                <a16:creationId xmlns:a16="http://schemas.microsoft.com/office/drawing/2014/main" id="{2857B45D-42E4-43A0-A634-5E840A4E48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6038" cy="46038"/>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26" descr="http://www.matchinggrants.org/district/img/transparent.gif">
            <a:extLst>
              <a:ext uri="{FF2B5EF4-FFF2-40B4-BE49-F238E27FC236}">
                <a16:creationId xmlns:a16="http://schemas.microsoft.com/office/drawing/2014/main" id="{FDBF5D92-BBAD-49D4-B994-E69B292729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82563"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DefaultOcx">
            <a:extLst>
              <a:ext uri="{FF2B5EF4-FFF2-40B4-BE49-F238E27FC236}">
                <a16:creationId xmlns:a16="http://schemas.microsoft.com/office/drawing/2014/main" id="{CACB4322-E336-4248-BA1B-DE5AF5F3088C}"/>
              </a:ext>
            </a:extLst>
          </p:cNvPr>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07216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D133D-F4CE-44A3-BFE8-8BAD0D73B5B7}"/>
              </a:ext>
            </a:extLst>
          </p:cNvPr>
          <p:cNvSpPr>
            <a:spLocks noGrp="1"/>
          </p:cNvSpPr>
          <p:nvPr>
            <p:ph type="title"/>
          </p:nvPr>
        </p:nvSpPr>
        <p:spPr>
          <a:xfrm>
            <a:off x="838200" y="365125"/>
            <a:ext cx="10515600" cy="771217"/>
          </a:xfrm>
        </p:spPr>
        <p:txBody>
          <a:bodyPr/>
          <a:lstStyle/>
          <a:p>
            <a:pPr algn="ctr"/>
            <a:r>
              <a:rPr lang="en-US" dirty="0"/>
              <a:t>Global Grant Application</a:t>
            </a:r>
          </a:p>
        </p:txBody>
      </p:sp>
      <p:sp>
        <p:nvSpPr>
          <p:cNvPr id="3" name="Content Placeholder 2">
            <a:extLst>
              <a:ext uri="{FF2B5EF4-FFF2-40B4-BE49-F238E27FC236}">
                <a16:creationId xmlns:a16="http://schemas.microsoft.com/office/drawing/2014/main" id="{6B01C30E-CC65-4247-A5EE-6C82925BEF52}"/>
              </a:ext>
            </a:extLst>
          </p:cNvPr>
          <p:cNvSpPr>
            <a:spLocks noGrp="1"/>
          </p:cNvSpPr>
          <p:nvPr>
            <p:ph idx="1"/>
          </p:nvPr>
        </p:nvSpPr>
        <p:spPr>
          <a:xfrm>
            <a:off x="994299" y="1136343"/>
            <a:ext cx="10359501" cy="4722920"/>
          </a:xfrm>
        </p:spPr>
        <p:txBody>
          <a:bodyPr>
            <a:normAutofit fontScale="32500" lnSpcReduction="20000"/>
          </a:bodyPr>
          <a:lstStyle/>
          <a:p>
            <a:pPr marL="0" indent="0" algn="ctr">
              <a:buNone/>
            </a:pPr>
            <a:r>
              <a:rPr lang="en-US" sz="6000" dirty="0">
                <a:hlinkClick r:id="rId2"/>
              </a:rPr>
              <a:t>www.rotary.org</a:t>
            </a:r>
            <a:endParaRPr lang="en-US" sz="6000" dirty="0"/>
          </a:p>
          <a:p>
            <a:pPr lvl="1"/>
            <a:r>
              <a:rPr lang="en-US" sz="6000" b="1" dirty="0"/>
              <a:t>Global Grants</a:t>
            </a:r>
          </a:p>
          <a:p>
            <a:pPr marL="457200" lvl="1" indent="0">
              <a:buNone/>
            </a:pPr>
            <a:endParaRPr lang="en-US" sz="6000" b="1" dirty="0"/>
          </a:p>
          <a:p>
            <a:pPr lvl="1"/>
            <a:r>
              <a:rPr lang="en-US" sz="6000" dirty="0"/>
              <a:t>All Global Grants are entered and administered online @ rotary.org</a:t>
            </a:r>
          </a:p>
          <a:p>
            <a:pPr lvl="1"/>
            <a:r>
              <a:rPr lang="en-US" sz="6000" dirty="0"/>
              <a:t>Global Grant applications are on first come basis </a:t>
            </a:r>
          </a:p>
          <a:p>
            <a:pPr lvl="1"/>
            <a:r>
              <a:rPr lang="en-US" sz="6000" dirty="0"/>
              <a:t>Requires a qualified District &amp; Club in both the Host and International countries</a:t>
            </a:r>
          </a:p>
          <a:p>
            <a:pPr lvl="1"/>
            <a:r>
              <a:rPr lang="en-US" sz="6000" dirty="0"/>
              <a:t>District Designated Funds are matched $1 per $1 from the World Fund</a:t>
            </a:r>
          </a:p>
          <a:p>
            <a:pPr lvl="1"/>
            <a:r>
              <a:rPr lang="en-US" sz="6000" dirty="0"/>
              <a:t>Club Cash Funds are matched $.50 per $1 from the World Fund</a:t>
            </a:r>
          </a:p>
          <a:p>
            <a:pPr lvl="1"/>
            <a:r>
              <a:rPr lang="en-US" sz="6000" dirty="0"/>
              <a:t>Projects need to be measurable, sustainable, &amp; from the Six Areas of Focus</a:t>
            </a:r>
          </a:p>
          <a:p>
            <a:pPr lvl="1"/>
            <a:r>
              <a:rPr lang="en-US" sz="6000" dirty="0"/>
              <a:t>Grant can support a local or global humanitarian project, &amp;  Vocational Training Teams</a:t>
            </a:r>
          </a:p>
          <a:p>
            <a:pPr lvl="1"/>
            <a:r>
              <a:rPr lang="en-US" sz="6000" dirty="0"/>
              <a:t>Rotarian engagement and participation required</a:t>
            </a:r>
          </a:p>
          <a:p>
            <a:pPr marL="457200" lvl="1" indent="0">
              <a:buNone/>
            </a:pPr>
            <a:endParaRPr lang="en-US" sz="6000" dirty="0"/>
          </a:p>
          <a:p>
            <a:pPr lvl="1"/>
            <a:endParaRPr lang="en-US" dirty="0"/>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25208580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A9B54-BC8D-4D2A-84D6-26D2846D8DCC}"/>
              </a:ext>
            </a:extLst>
          </p:cNvPr>
          <p:cNvSpPr>
            <a:spLocks noGrp="1"/>
          </p:cNvSpPr>
          <p:nvPr>
            <p:ph type="title"/>
          </p:nvPr>
        </p:nvSpPr>
        <p:spPr/>
        <p:txBody>
          <a:bodyPr/>
          <a:lstStyle/>
          <a:p>
            <a:pPr algn="ctr"/>
            <a:r>
              <a:rPr lang="en-US" dirty="0"/>
              <a:t>Authorizations &amp; Legal Agreements</a:t>
            </a:r>
          </a:p>
        </p:txBody>
      </p:sp>
      <p:pic>
        <p:nvPicPr>
          <p:cNvPr id="4" name="Content Placeholder 3">
            <a:extLst>
              <a:ext uri="{FF2B5EF4-FFF2-40B4-BE49-F238E27FC236}">
                <a16:creationId xmlns:a16="http://schemas.microsoft.com/office/drawing/2014/main" id="{C04693CB-37DB-450F-A311-87DA4F867714}"/>
              </a:ext>
            </a:extLst>
          </p:cNvPr>
          <p:cNvPicPr>
            <a:picLocks noGrp="1" noChangeAspect="1"/>
          </p:cNvPicPr>
          <p:nvPr>
            <p:ph idx="1"/>
          </p:nvPr>
        </p:nvPicPr>
        <p:blipFill>
          <a:blip r:embed="rId2"/>
          <a:stretch>
            <a:fillRect/>
          </a:stretch>
        </p:blipFill>
        <p:spPr>
          <a:xfrm>
            <a:off x="1704513" y="1970843"/>
            <a:ext cx="9085902" cy="3977196"/>
          </a:xfrm>
          <a:prstGeom prst="rect">
            <a:avLst/>
          </a:prstGeom>
        </p:spPr>
      </p:pic>
    </p:spTree>
    <p:extLst>
      <p:ext uri="{BB962C8B-B14F-4D97-AF65-F5344CB8AC3E}">
        <p14:creationId xmlns:p14="http://schemas.microsoft.com/office/powerpoint/2010/main" val="40079863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DD63C-82ED-4E5D-996B-9DEE5EC8CEEE}"/>
              </a:ext>
            </a:extLst>
          </p:cNvPr>
          <p:cNvSpPr>
            <a:spLocks noGrp="1"/>
          </p:cNvSpPr>
          <p:nvPr>
            <p:ph type="title"/>
          </p:nvPr>
        </p:nvSpPr>
        <p:spPr/>
        <p:txBody>
          <a:bodyPr/>
          <a:lstStyle/>
          <a:p>
            <a:pPr algn="ctr"/>
            <a:r>
              <a:rPr lang="en-US" dirty="0"/>
              <a:t>Authorizations &amp; Legal Agreements</a:t>
            </a:r>
          </a:p>
        </p:txBody>
      </p:sp>
      <p:pic>
        <p:nvPicPr>
          <p:cNvPr id="4" name="Content Placeholder 3">
            <a:extLst>
              <a:ext uri="{FF2B5EF4-FFF2-40B4-BE49-F238E27FC236}">
                <a16:creationId xmlns:a16="http://schemas.microsoft.com/office/drawing/2014/main" id="{B6E0AA92-F0B3-42A4-988D-BF472DB54C22}"/>
              </a:ext>
            </a:extLst>
          </p:cNvPr>
          <p:cNvPicPr>
            <a:picLocks noGrp="1" noChangeAspect="1"/>
          </p:cNvPicPr>
          <p:nvPr>
            <p:ph idx="1"/>
          </p:nvPr>
        </p:nvPicPr>
        <p:blipFill>
          <a:blip r:embed="rId2"/>
          <a:stretch>
            <a:fillRect/>
          </a:stretch>
        </p:blipFill>
        <p:spPr>
          <a:xfrm>
            <a:off x="1713390" y="1917576"/>
            <a:ext cx="9099612" cy="4285653"/>
          </a:xfrm>
          <a:prstGeom prst="rect">
            <a:avLst/>
          </a:prstGeom>
        </p:spPr>
      </p:pic>
    </p:spTree>
    <p:extLst>
      <p:ext uri="{BB962C8B-B14F-4D97-AF65-F5344CB8AC3E}">
        <p14:creationId xmlns:p14="http://schemas.microsoft.com/office/powerpoint/2010/main" val="12835940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D971A-E852-41C9-9231-B1AB115B45FE}"/>
              </a:ext>
            </a:extLst>
          </p:cNvPr>
          <p:cNvSpPr>
            <a:spLocks noGrp="1"/>
          </p:cNvSpPr>
          <p:nvPr>
            <p:ph type="title"/>
          </p:nvPr>
        </p:nvSpPr>
        <p:spPr/>
        <p:txBody>
          <a:bodyPr/>
          <a:lstStyle/>
          <a:p>
            <a:pPr algn="ctr"/>
            <a:r>
              <a:rPr lang="en-US" dirty="0"/>
              <a:t>Global Grant Reporting</a:t>
            </a:r>
          </a:p>
        </p:txBody>
      </p:sp>
      <p:pic>
        <p:nvPicPr>
          <p:cNvPr id="4" name="Content Placeholder 3">
            <a:extLst>
              <a:ext uri="{FF2B5EF4-FFF2-40B4-BE49-F238E27FC236}">
                <a16:creationId xmlns:a16="http://schemas.microsoft.com/office/drawing/2014/main" id="{D3DDFB32-AAC4-451D-B455-3A205721C5C6}"/>
              </a:ext>
            </a:extLst>
          </p:cNvPr>
          <p:cNvPicPr>
            <a:picLocks noGrp="1" noChangeAspect="1"/>
          </p:cNvPicPr>
          <p:nvPr>
            <p:ph idx="1"/>
          </p:nvPr>
        </p:nvPicPr>
        <p:blipFill>
          <a:blip r:embed="rId2"/>
          <a:stretch>
            <a:fillRect/>
          </a:stretch>
        </p:blipFill>
        <p:spPr>
          <a:xfrm>
            <a:off x="1620118" y="1926454"/>
            <a:ext cx="9302570" cy="4012707"/>
          </a:xfrm>
          <a:prstGeom prst="rect">
            <a:avLst/>
          </a:prstGeom>
        </p:spPr>
      </p:pic>
    </p:spTree>
    <p:extLst>
      <p:ext uri="{BB962C8B-B14F-4D97-AF65-F5344CB8AC3E}">
        <p14:creationId xmlns:p14="http://schemas.microsoft.com/office/powerpoint/2010/main" val="22487580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24AF9-4618-4DA0-86DA-BFFE48880DCE}"/>
              </a:ext>
            </a:extLst>
          </p:cNvPr>
          <p:cNvSpPr>
            <a:spLocks noGrp="1"/>
          </p:cNvSpPr>
          <p:nvPr>
            <p:ph type="title"/>
          </p:nvPr>
        </p:nvSpPr>
        <p:spPr/>
        <p:txBody>
          <a:bodyPr/>
          <a:lstStyle/>
          <a:p>
            <a:pPr algn="ctr"/>
            <a:r>
              <a:rPr lang="en-US" dirty="0"/>
              <a:t>Global Grant Report</a:t>
            </a:r>
          </a:p>
        </p:txBody>
      </p:sp>
      <p:pic>
        <p:nvPicPr>
          <p:cNvPr id="4" name="Content Placeholder 3">
            <a:extLst>
              <a:ext uri="{FF2B5EF4-FFF2-40B4-BE49-F238E27FC236}">
                <a16:creationId xmlns:a16="http://schemas.microsoft.com/office/drawing/2014/main" id="{5EDA4119-531F-473D-97C1-55B8DB374DDD}"/>
              </a:ext>
            </a:extLst>
          </p:cNvPr>
          <p:cNvPicPr>
            <a:picLocks noGrp="1" noChangeAspect="1"/>
          </p:cNvPicPr>
          <p:nvPr>
            <p:ph idx="1"/>
          </p:nvPr>
        </p:nvPicPr>
        <p:blipFill>
          <a:blip r:embed="rId2"/>
          <a:stretch>
            <a:fillRect/>
          </a:stretch>
        </p:blipFill>
        <p:spPr>
          <a:xfrm>
            <a:off x="1624614" y="1929902"/>
            <a:ext cx="9370209" cy="4123579"/>
          </a:xfrm>
          <a:prstGeom prst="rect">
            <a:avLst/>
          </a:prstGeom>
        </p:spPr>
      </p:pic>
    </p:spTree>
    <p:extLst>
      <p:ext uri="{BB962C8B-B14F-4D97-AF65-F5344CB8AC3E}">
        <p14:creationId xmlns:p14="http://schemas.microsoft.com/office/powerpoint/2010/main" val="4021233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4C711-171A-437D-82B7-4F200FF0FFB0}"/>
              </a:ext>
            </a:extLst>
          </p:cNvPr>
          <p:cNvSpPr>
            <a:spLocks noGrp="1"/>
          </p:cNvSpPr>
          <p:nvPr>
            <p:ph type="title"/>
          </p:nvPr>
        </p:nvSpPr>
        <p:spPr/>
        <p:txBody>
          <a:bodyPr/>
          <a:lstStyle/>
          <a:p>
            <a:pPr algn="ctr"/>
            <a:r>
              <a:rPr lang="en-US" dirty="0"/>
              <a:t>Rotary Foundation</a:t>
            </a:r>
          </a:p>
        </p:txBody>
      </p:sp>
      <p:sp>
        <p:nvSpPr>
          <p:cNvPr id="3" name="Content Placeholder 2">
            <a:extLst>
              <a:ext uri="{FF2B5EF4-FFF2-40B4-BE49-F238E27FC236}">
                <a16:creationId xmlns:a16="http://schemas.microsoft.com/office/drawing/2014/main" id="{FAFEDF9F-7EE6-4523-953D-B49D719004DD}"/>
              </a:ext>
            </a:extLst>
          </p:cNvPr>
          <p:cNvSpPr>
            <a:spLocks noGrp="1"/>
          </p:cNvSpPr>
          <p:nvPr>
            <p:ph idx="1"/>
          </p:nvPr>
        </p:nvSpPr>
        <p:spPr>
          <a:xfrm>
            <a:off x="1451579" y="1491450"/>
            <a:ext cx="9603275" cy="4234648"/>
          </a:xfrm>
        </p:spPr>
        <p:txBody>
          <a:bodyPr>
            <a:normAutofit/>
          </a:bodyPr>
          <a:lstStyle/>
          <a:p>
            <a:r>
              <a:rPr lang="en-US" b="1" dirty="0"/>
              <a:t>ENDOWMENT INVESTMENTS INVESTMENT OBJECTIVE </a:t>
            </a:r>
          </a:p>
          <a:p>
            <a:pPr lvl="1"/>
            <a:r>
              <a:rPr lang="en-US" dirty="0"/>
              <a:t>The Rotary Foundation invests Endowment assets to ensure funding for today’s programs while sufficiently growing the portfolio to support Foundation programs in the future.</a:t>
            </a:r>
          </a:p>
          <a:p>
            <a:pPr lvl="1"/>
            <a:r>
              <a:rPr lang="en-US" b="1" dirty="0"/>
              <a:t>Each year, The Rotary Foundation awards up to 100 fully-funded fellowships for upcoming social change leaders who want to study peace and development at one of our peace centers. Right now, we have 98 fellows studying in the U.S., Japan, the U.K., Australia, Sweden, and Thailand. </a:t>
            </a:r>
          </a:p>
          <a:p>
            <a:pPr lvl="1"/>
            <a:r>
              <a:rPr lang="en-US" dirty="0"/>
              <a:t>Contributions to Rotary’s Endowment are invested and professionally managed to provide a stream of income to support Rotarians’ local and global philanthropic work in perpetuity. </a:t>
            </a:r>
          </a:p>
          <a:p>
            <a:pPr lvl="1"/>
            <a:r>
              <a:rPr lang="en-US" dirty="0"/>
              <a:t>Endowment Fund contributions = Benefactor, Bequest, Major Donor, Arch Klumph</a:t>
            </a:r>
          </a:p>
          <a:p>
            <a:pPr lvl="1"/>
            <a:r>
              <a:rPr lang="en-US" dirty="0"/>
              <a:t>Only investment earnings are spent</a:t>
            </a:r>
          </a:p>
          <a:p>
            <a:pPr marL="457200" lvl="1" indent="0">
              <a:buNone/>
            </a:pPr>
            <a:endParaRPr lang="en-US" dirty="0"/>
          </a:p>
        </p:txBody>
      </p:sp>
    </p:spTree>
    <p:extLst>
      <p:ext uri="{BB962C8B-B14F-4D97-AF65-F5344CB8AC3E}">
        <p14:creationId xmlns:p14="http://schemas.microsoft.com/office/powerpoint/2010/main" val="6738822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4C711-171A-437D-82B7-4F200FF0FFB0}"/>
              </a:ext>
            </a:extLst>
          </p:cNvPr>
          <p:cNvSpPr>
            <a:spLocks noGrp="1"/>
          </p:cNvSpPr>
          <p:nvPr>
            <p:ph type="title"/>
          </p:nvPr>
        </p:nvSpPr>
        <p:spPr>
          <a:xfrm>
            <a:off x="1451579" y="399496"/>
            <a:ext cx="9603275" cy="843378"/>
          </a:xfrm>
        </p:spPr>
        <p:txBody>
          <a:bodyPr>
            <a:normAutofit fontScale="90000"/>
          </a:bodyPr>
          <a:lstStyle/>
          <a:p>
            <a:pPr algn="ctr"/>
            <a:br>
              <a:rPr lang="en-US" dirty="0"/>
            </a:br>
            <a:r>
              <a:rPr lang="en-US" dirty="0"/>
              <a:t>Annual Fund</a:t>
            </a:r>
          </a:p>
        </p:txBody>
      </p:sp>
      <p:sp>
        <p:nvSpPr>
          <p:cNvPr id="3" name="Content Placeholder 2">
            <a:extLst>
              <a:ext uri="{FF2B5EF4-FFF2-40B4-BE49-F238E27FC236}">
                <a16:creationId xmlns:a16="http://schemas.microsoft.com/office/drawing/2014/main" id="{FAFEDF9F-7EE6-4523-953D-B49D719004DD}"/>
              </a:ext>
            </a:extLst>
          </p:cNvPr>
          <p:cNvSpPr>
            <a:spLocks noGrp="1"/>
          </p:cNvSpPr>
          <p:nvPr>
            <p:ph idx="1"/>
          </p:nvPr>
        </p:nvSpPr>
        <p:spPr>
          <a:xfrm>
            <a:off x="1451579" y="1429306"/>
            <a:ext cx="9603275" cy="4296792"/>
          </a:xfrm>
        </p:spPr>
        <p:txBody>
          <a:bodyPr>
            <a:normAutofit/>
          </a:bodyPr>
          <a:lstStyle/>
          <a:p>
            <a:pPr marL="0" indent="0" algn="ctr">
              <a:buNone/>
            </a:pPr>
            <a:r>
              <a:rPr lang="en-US" b="1" dirty="0"/>
              <a:t>Funds District &amp; Global Humanitarian Grants</a:t>
            </a:r>
          </a:p>
          <a:p>
            <a:pPr lvl="1"/>
            <a:r>
              <a:rPr lang="en-US" sz="2000" b="1" dirty="0"/>
              <a:t>Rotary Foundation Sustaining Member</a:t>
            </a:r>
          </a:p>
          <a:p>
            <a:pPr lvl="2"/>
            <a:r>
              <a:rPr lang="en-US" sz="1800" dirty="0"/>
              <a:t>When you give $100 or more per year to the Annual Fund.</a:t>
            </a:r>
          </a:p>
          <a:p>
            <a:pPr lvl="1"/>
            <a:r>
              <a:rPr lang="en-US" sz="2000" b="1" dirty="0"/>
              <a:t>Paul Harris Fellow</a:t>
            </a:r>
          </a:p>
          <a:p>
            <a:pPr lvl="2"/>
            <a:r>
              <a:rPr lang="en-US" sz="1800" dirty="0"/>
              <a:t>When you give $1,000 or more to the Annual Fund, PolioPlus, or an approved Foundation grant.</a:t>
            </a:r>
          </a:p>
          <a:p>
            <a:pPr lvl="1"/>
            <a:r>
              <a:rPr lang="en-US" sz="2000" b="1" dirty="0"/>
              <a:t>Paul Harris Society member</a:t>
            </a:r>
          </a:p>
          <a:p>
            <a:pPr lvl="2"/>
            <a:r>
              <a:rPr lang="en-US" sz="1800" dirty="0"/>
              <a:t>When you elect to contribute $1,000 or more annually to the Annual Fund, PolioPlus, or an approved Foundation grant. </a:t>
            </a:r>
          </a:p>
          <a:p>
            <a:pPr lvl="2"/>
            <a:endParaRPr lang="en-US" dirty="0"/>
          </a:p>
          <a:p>
            <a:pPr lvl="1"/>
            <a:endParaRPr lang="en-US" dirty="0"/>
          </a:p>
          <a:p>
            <a:pPr lvl="1"/>
            <a:endParaRPr lang="en-US" dirty="0"/>
          </a:p>
          <a:p>
            <a:pPr marL="0" indent="0">
              <a:buNone/>
            </a:pPr>
            <a:endParaRPr lang="en-US" dirty="0"/>
          </a:p>
        </p:txBody>
      </p:sp>
    </p:spTree>
    <p:extLst>
      <p:ext uri="{BB962C8B-B14F-4D97-AF65-F5344CB8AC3E}">
        <p14:creationId xmlns:p14="http://schemas.microsoft.com/office/powerpoint/2010/main" val="4907247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4C711-171A-437D-82B7-4F200FF0FFB0}"/>
              </a:ext>
            </a:extLst>
          </p:cNvPr>
          <p:cNvSpPr>
            <a:spLocks noGrp="1"/>
          </p:cNvSpPr>
          <p:nvPr>
            <p:ph type="title"/>
          </p:nvPr>
        </p:nvSpPr>
        <p:spPr>
          <a:xfrm>
            <a:off x="1451579" y="399496"/>
            <a:ext cx="9603275" cy="843378"/>
          </a:xfrm>
        </p:spPr>
        <p:txBody>
          <a:bodyPr>
            <a:normAutofit fontScale="90000"/>
          </a:bodyPr>
          <a:lstStyle/>
          <a:p>
            <a:pPr algn="ctr"/>
            <a:br>
              <a:rPr lang="en-US" dirty="0"/>
            </a:br>
            <a:r>
              <a:rPr lang="en-US" dirty="0"/>
              <a:t>Annual Fund</a:t>
            </a:r>
          </a:p>
        </p:txBody>
      </p:sp>
      <p:sp>
        <p:nvSpPr>
          <p:cNvPr id="3" name="Content Placeholder 2">
            <a:extLst>
              <a:ext uri="{FF2B5EF4-FFF2-40B4-BE49-F238E27FC236}">
                <a16:creationId xmlns:a16="http://schemas.microsoft.com/office/drawing/2014/main" id="{FAFEDF9F-7EE6-4523-953D-B49D719004DD}"/>
              </a:ext>
            </a:extLst>
          </p:cNvPr>
          <p:cNvSpPr>
            <a:spLocks noGrp="1"/>
          </p:cNvSpPr>
          <p:nvPr>
            <p:ph idx="1"/>
          </p:nvPr>
        </p:nvSpPr>
        <p:spPr>
          <a:xfrm>
            <a:off x="1451579" y="1473694"/>
            <a:ext cx="9603275" cy="4252404"/>
          </a:xfrm>
        </p:spPr>
        <p:txBody>
          <a:bodyPr>
            <a:normAutofit/>
          </a:bodyPr>
          <a:lstStyle/>
          <a:p>
            <a:pPr marL="0" indent="0" algn="ctr">
              <a:buNone/>
            </a:pPr>
            <a:r>
              <a:rPr lang="en-US" b="1" dirty="0"/>
              <a:t>Funds District &amp; Global Humanitarian Grants</a:t>
            </a:r>
          </a:p>
          <a:p>
            <a:r>
              <a:rPr lang="en-US" b="1" dirty="0"/>
              <a:t>100% Foundation Giving Club</a:t>
            </a:r>
          </a:p>
          <a:p>
            <a:pPr lvl="1"/>
            <a:r>
              <a:rPr lang="en-US" dirty="0"/>
              <a:t>For clubs that achieve an average of $100 in per capita giving and 100 percent participation, with every dues-paying member contributing at least $25 to any or all of the following during the Rotary year: Annual Fund, PolioPlus Fund, approved global grants, or </a:t>
            </a:r>
            <a:r>
              <a:rPr lang="en-US" b="1" dirty="0">
                <a:hlinkClick r:id="rId2"/>
              </a:rPr>
              <a:t>Endowment Fund</a:t>
            </a:r>
            <a:r>
              <a:rPr lang="en-US" dirty="0"/>
              <a:t>.</a:t>
            </a:r>
          </a:p>
          <a:p>
            <a:r>
              <a:rPr lang="en-US" b="1" dirty="0"/>
              <a:t>Every Rotarian, Every Year Club</a:t>
            </a:r>
          </a:p>
          <a:p>
            <a:pPr lvl="1"/>
            <a:r>
              <a:rPr lang="en-US" dirty="0"/>
              <a:t>For clubs that achieve a minimum Annual Fund contribution of $100 per capita during the Rotary year, and every dues-paying member must personally contribute at least $25 to the Annual Fund during the year.</a:t>
            </a:r>
          </a:p>
          <a:p>
            <a:pPr lvl="1"/>
            <a:r>
              <a:rPr lang="en-US" b="1" u="sng" dirty="0"/>
              <a:t>“Rotary Clubs set an annual goal for supporting Annual Fund in Rotary.org”</a:t>
            </a:r>
          </a:p>
          <a:p>
            <a:pPr marL="457200" lvl="1" indent="0">
              <a:buNone/>
            </a:pPr>
            <a:endParaRPr lang="en-US" dirty="0"/>
          </a:p>
          <a:p>
            <a:pPr lvl="1"/>
            <a:endParaRPr lang="en-US" dirty="0"/>
          </a:p>
          <a:p>
            <a:pPr lvl="1"/>
            <a:endParaRPr lang="en-US" dirty="0"/>
          </a:p>
          <a:p>
            <a:pPr lvl="1"/>
            <a:endParaRPr lang="en-US" dirty="0"/>
          </a:p>
          <a:p>
            <a:pPr marL="0" indent="0">
              <a:buNone/>
            </a:pPr>
            <a:endParaRPr lang="en-US" dirty="0"/>
          </a:p>
        </p:txBody>
      </p:sp>
    </p:spTree>
    <p:extLst>
      <p:ext uri="{BB962C8B-B14F-4D97-AF65-F5344CB8AC3E}">
        <p14:creationId xmlns:p14="http://schemas.microsoft.com/office/powerpoint/2010/main" val="32040044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4C711-171A-437D-82B7-4F200FF0FFB0}"/>
              </a:ext>
            </a:extLst>
          </p:cNvPr>
          <p:cNvSpPr>
            <a:spLocks noGrp="1"/>
          </p:cNvSpPr>
          <p:nvPr>
            <p:ph type="title"/>
          </p:nvPr>
        </p:nvSpPr>
        <p:spPr>
          <a:xfrm>
            <a:off x="1451579" y="594804"/>
            <a:ext cx="9603275" cy="1251750"/>
          </a:xfrm>
        </p:spPr>
        <p:txBody>
          <a:bodyPr>
            <a:normAutofit fontScale="90000"/>
          </a:bodyPr>
          <a:lstStyle/>
          <a:p>
            <a:pPr algn="ctr"/>
            <a:r>
              <a:rPr lang="en-US" dirty="0"/>
              <a:t>Contributing to the Rotary Foundation</a:t>
            </a:r>
            <a:br>
              <a:rPr lang="en-US" dirty="0"/>
            </a:br>
            <a:br>
              <a:rPr lang="en-US" dirty="0"/>
            </a:br>
            <a:r>
              <a:rPr lang="en-US" sz="2200" b="1" dirty="0"/>
              <a:t>How to Contribute</a:t>
            </a:r>
          </a:p>
        </p:txBody>
      </p:sp>
      <p:sp>
        <p:nvSpPr>
          <p:cNvPr id="3" name="Content Placeholder 2">
            <a:extLst>
              <a:ext uri="{FF2B5EF4-FFF2-40B4-BE49-F238E27FC236}">
                <a16:creationId xmlns:a16="http://schemas.microsoft.com/office/drawing/2014/main" id="{FAFEDF9F-7EE6-4523-953D-B49D719004DD}"/>
              </a:ext>
            </a:extLst>
          </p:cNvPr>
          <p:cNvSpPr>
            <a:spLocks noGrp="1"/>
          </p:cNvSpPr>
          <p:nvPr>
            <p:ph idx="1"/>
          </p:nvPr>
        </p:nvSpPr>
        <p:spPr>
          <a:xfrm>
            <a:off x="1451579" y="2041864"/>
            <a:ext cx="9603275" cy="3684233"/>
          </a:xfrm>
          <a:noFill/>
        </p:spPr>
        <p:txBody>
          <a:bodyPr>
            <a:normAutofit fontScale="47500" lnSpcReduction="20000"/>
          </a:bodyPr>
          <a:lstStyle/>
          <a:p>
            <a:r>
              <a:rPr lang="en-US" sz="3600" b="1" dirty="0"/>
              <a:t>Endowment Fund</a:t>
            </a:r>
          </a:p>
          <a:p>
            <a:pPr lvl="1"/>
            <a:r>
              <a:rPr lang="en-US" sz="3300" dirty="0"/>
              <a:t>Permanent Fund-SHARE</a:t>
            </a:r>
          </a:p>
          <a:p>
            <a:pPr lvl="1"/>
            <a:r>
              <a:rPr lang="en-US" sz="3300" dirty="0"/>
              <a:t>Permanent Fund-World Fund</a:t>
            </a:r>
          </a:p>
          <a:p>
            <a:pPr lvl="1"/>
            <a:r>
              <a:rPr lang="en-US" sz="3300" dirty="0"/>
              <a:t>Rotary Peace Centers Endowment</a:t>
            </a:r>
          </a:p>
          <a:p>
            <a:r>
              <a:rPr lang="en-US" sz="3600" b="1" dirty="0"/>
              <a:t>PolioPlus Fund</a:t>
            </a:r>
          </a:p>
          <a:p>
            <a:pPr lvl="1"/>
            <a:r>
              <a:rPr lang="en-US" sz="3800" dirty="0"/>
              <a:t>End Polio Now. Be a part of history and help Rotary achieve a polio-free world. Eligible for Paul Harris Fellow recognition.</a:t>
            </a:r>
          </a:p>
          <a:p>
            <a:r>
              <a:rPr lang="en-US" sz="3600" b="1" dirty="0"/>
              <a:t>Approved Global Grants</a:t>
            </a:r>
          </a:p>
          <a:p>
            <a:pPr lvl="1"/>
            <a:r>
              <a:rPr lang="en-US" sz="3800" dirty="0"/>
              <a:t>Support an approved global grant. An assigned 7-digit grant number is required.</a:t>
            </a:r>
          </a:p>
          <a:p>
            <a:pPr lvl="1"/>
            <a:r>
              <a:rPr lang="en-US" sz="3800" dirty="0"/>
              <a:t>Grant Number:  		(Eligible for Paul Harris Recognition – But not Share)</a:t>
            </a:r>
          </a:p>
          <a:p>
            <a:pPr marL="457200" lvl="1" indent="0">
              <a:buNone/>
            </a:pPr>
            <a:endParaRPr lang="en-US" dirty="0"/>
          </a:p>
          <a:p>
            <a:pPr marL="457200" lvl="1" indent="0">
              <a:buNone/>
            </a:pPr>
            <a:endParaRPr lang="en-US" dirty="0"/>
          </a:p>
          <a:p>
            <a:pPr lvl="1"/>
            <a:endParaRPr lang="en-US" dirty="0"/>
          </a:p>
          <a:p>
            <a:pPr lvl="1"/>
            <a:endParaRPr lang="en-US" dirty="0"/>
          </a:p>
          <a:p>
            <a:pPr marL="0" indent="0">
              <a:buNone/>
            </a:pPr>
            <a:endParaRPr lang="en-US" dirty="0"/>
          </a:p>
        </p:txBody>
      </p:sp>
      <p:sp>
        <p:nvSpPr>
          <p:cNvPr id="52" name="Rectangle 51">
            <a:extLst>
              <a:ext uri="{FF2B5EF4-FFF2-40B4-BE49-F238E27FC236}">
                <a16:creationId xmlns:a16="http://schemas.microsoft.com/office/drawing/2014/main" id="{7F1814A2-03A8-48EB-B1DC-CE69AD2DC70C}"/>
              </a:ext>
            </a:extLst>
          </p:cNvPr>
          <p:cNvSpPr/>
          <p:nvPr/>
        </p:nvSpPr>
        <p:spPr>
          <a:xfrm>
            <a:off x="3870664" y="5042515"/>
            <a:ext cx="914400" cy="2130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6379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F319779D-0651-4D92-87A9-C4133B35B4E7}"/>
              </a:ext>
            </a:extLst>
          </p:cNvPr>
          <p:cNvSpPr>
            <a:spLocks noGrp="1"/>
          </p:cNvSpPr>
          <p:nvPr>
            <p:ph type="title"/>
          </p:nvPr>
        </p:nvSpPr>
        <p:spPr bwMode="auto">
          <a:xfrm>
            <a:off x="1451579" y="346230"/>
            <a:ext cx="9603275" cy="69245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b="1" dirty="0">
                <a:latin typeface="Arial Narrow" panose="020B0606020202030204" pitchFamily="34" charset="0"/>
              </a:rPr>
              <a:t>RECURRING GIVING: </a:t>
            </a:r>
            <a:r>
              <a:rPr lang="en-US" altLang="en-US" b="1" dirty="0">
                <a:solidFill>
                  <a:srgbClr val="FF0000"/>
                </a:solidFill>
                <a:latin typeface="Arial Narrow" panose="020B0606020202030204" pitchFamily="34" charset="0"/>
              </a:rPr>
              <a:t>ROTARY DIRECT</a:t>
            </a:r>
          </a:p>
        </p:txBody>
      </p:sp>
      <p:pic>
        <p:nvPicPr>
          <p:cNvPr id="27651" name="Picture 2">
            <a:extLst>
              <a:ext uri="{FF2B5EF4-FFF2-40B4-BE49-F238E27FC236}">
                <a16:creationId xmlns:a16="http://schemas.microsoft.com/office/drawing/2014/main" id="{DE198FEC-D7D2-423D-8467-F24A63999E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528" y="925512"/>
            <a:ext cx="11034943" cy="3744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Box 5">
            <a:extLst>
              <a:ext uri="{FF2B5EF4-FFF2-40B4-BE49-F238E27FC236}">
                <a16:creationId xmlns:a16="http://schemas.microsoft.com/office/drawing/2014/main" id="{1272B900-3D19-4E3E-B933-F8AD43CE65E4}"/>
              </a:ext>
            </a:extLst>
          </p:cNvPr>
          <p:cNvSpPr txBox="1">
            <a:spLocks noChangeArrowheads="1"/>
          </p:cNvSpPr>
          <p:nvPr/>
        </p:nvSpPr>
        <p:spPr bwMode="auto">
          <a:xfrm>
            <a:off x="3352800" y="4732338"/>
            <a:ext cx="5486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457200" indent="-28575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lvl="2" algn="just" eaLnBrk="1" hangingPunct="1">
              <a:buFont typeface="Arial" panose="020B0604020202020204" pitchFamily="34" charset="0"/>
              <a:buChar char="•"/>
            </a:pPr>
            <a:r>
              <a:rPr lang="en-US" altLang="en-US" dirty="0">
                <a:solidFill>
                  <a:srgbClr val="58585A"/>
                </a:solidFill>
                <a:cs typeface="Arial" panose="020B0604020202020204" pitchFamily="34" charset="0"/>
              </a:rPr>
              <a:t>Safe, secure, and easy</a:t>
            </a:r>
          </a:p>
          <a:p>
            <a:pPr lvl="2" algn="just" eaLnBrk="1" hangingPunct="1">
              <a:buFont typeface="Arial" panose="020B0604020202020204" pitchFamily="34" charset="0"/>
              <a:buChar char="•"/>
            </a:pPr>
            <a:r>
              <a:rPr lang="en-US" altLang="en-US" dirty="0">
                <a:solidFill>
                  <a:srgbClr val="58585A"/>
                </a:solidFill>
                <a:cs typeface="Arial" panose="020B0604020202020204" pitchFamily="34" charset="0"/>
              </a:rPr>
              <a:t>Give monthly, quarterly, or annually</a:t>
            </a:r>
          </a:p>
          <a:p>
            <a:pPr lvl="2" algn="just" eaLnBrk="1" hangingPunct="1">
              <a:buFont typeface="Arial" panose="020B0604020202020204" pitchFamily="34" charset="0"/>
              <a:buChar char="•"/>
            </a:pPr>
            <a:r>
              <a:rPr lang="en-US" altLang="en-US" b="1" dirty="0">
                <a:solidFill>
                  <a:srgbClr val="FF0000"/>
                </a:solidFill>
                <a:cs typeface="Arial" panose="020B0604020202020204" pitchFamily="34" charset="0"/>
              </a:rPr>
              <a:t>Enroll at www.rotary.org/give</a:t>
            </a:r>
          </a:p>
        </p:txBody>
      </p:sp>
    </p:spTree>
    <p:extLst>
      <p:ext uri="{BB962C8B-B14F-4D97-AF65-F5344CB8AC3E}">
        <p14:creationId xmlns:p14="http://schemas.microsoft.com/office/powerpoint/2010/main" val="2417634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4C711-171A-437D-82B7-4F200FF0FFB0}"/>
              </a:ext>
            </a:extLst>
          </p:cNvPr>
          <p:cNvSpPr>
            <a:spLocks noGrp="1"/>
          </p:cNvSpPr>
          <p:nvPr>
            <p:ph type="title"/>
          </p:nvPr>
        </p:nvSpPr>
        <p:spPr/>
        <p:txBody>
          <a:bodyPr/>
          <a:lstStyle/>
          <a:p>
            <a:pPr algn="ctr"/>
            <a:r>
              <a:rPr lang="en-US" dirty="0"/>
              <a:t>District Foundation</a:t>
            </a:r>
            <a:br>
              <a:rPr lang="en-US" dirty="0"/>
            </a:br>
            <a:r>
              <a:rPr lang="en-US" dirty="0"/>
              <a:t>Annual Fund Challenge</a:t>
            </a:r>
          </a:p>
        </p:txBody>
      </p:sp>
      <p:sp>
        <p:nvSpPr>
          <p:cNvPr id="3" name="Content Placeholder 2">
            <a:extLst>
              <a:ext uri="{FF2B5EF4-FFF2-40B4-BE49-F238E27FC236}">
                <a16:creationId xmlns:a16="http://schemas.microsoft.com/office/drawing/2014/main" id="{FAFEDF9F-7EE6-4523-953D-B49D719004DD}"/>
              </a:ext>
            </a:extLst>
          </p:cNvPr>
          <p:cNvSpPr>
            <a:spLocks noGrp="1"/>
          </p:cNvSpPr>
          <p:nvPr>
            <p:ph idx="1"/>
          </p:nvPr>
        </p:nvSpPr>
        <p:spPr>
          <a:xfrm>
            <a:off x="1451579" y="2000101"/>
            <a:ext cx="9603275" cy="3450613"/>
          </a:xfrm>
        </p:spPr>
        <p:txBody>
          <a:bodyPr>
            <a:normAutofit/>
          </a:bodyPr>
          <a:lstStyle/>
          <a:p>
            <a:pPr>
              <a:buFont typeface="Wingdings" panose="05000000000000000000" pitchFamily="2" charset="2"/>
              <a:buChar char="§"/>
            </a:pPr>
            <a:r>
              <a:rPr lang="en-US" sz="3800" dirty="0"/>
              <a:t>(First 100) - Rotarians signing up for </a:t>
            </a:r>
            <a:r>
              <a:rPr lang="en-US" sz="3800" b="1" dirty="0">
                <a:solidFill>
                  <a:srgbClr val="002060"/>
                </a:solidFill>
              </a:rPr>
              <a:t>Rotary Direct </a:t>
            </a:r>
            <a:r>
              <a:rPr lang="en-US" sz="3800" dirty="0"/>
              <a:t>from (3/1/19 – 6/30/19) to the </a:t>
            </a:r>
            <a:r>
              <a:rPr lang="en-US" sz="3800" u="sng" dirty="0"/>
              <a:t>Annual Fund Share </a:t>
            </a:r>
            <a:r>
              <a:rPr lang="en-US" sz="3800" dirty="0"/>
              <a:t>the District will credit $50 dollars to their Annual Fund Share Account. </a:t>
            </a:r>
          </a:p>
          <a:p>
            <a:pPr marL="0" indent="0">
              <a:buNone/>
            </a:pPr>
            <a:endParaRPr lang="en-US" dirty="0"/>
          </a:p>
        </p:txBody>
      </p:sp>
    </p:spTree>
    <p:extLst>
      <p:ext uri="{BB962C8B-B14F-4D97-AF65-F5344CB8AC3E}">
        <p14:creationId xmlns:p14="http://schemas.microsoft.com/office/powerpoint/2010/main" val="10525056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
            <a:extLst>
              <a:ext uri="{FF2B5EF4-FFF2-40B4-BE49-F238E27FC236}">
                <a16:creationId xmlns:a16="http://schemas.microsoft.com/office/drawing/2014/main" id="{1AF6C8E4-A92D-4407-A1A3-9BCA511A1D08}"/>
              </a:ext>
            </a:extLst>
          </p:cNvPr>
          <p:cNvSpPr>
            <a:spLocks noGrp="1"/>
          </p:cNvSpPr>
          <p:nvPr>
            <p:ph type="title"/>
          </p:nvPr>
        </p:nvSpPr>
        <p:spPr bwMode="auto">
          <a:xfrm>
            <a:off x="1451579" y="804519"/>
            <a:ext cx="9603275" cy="104923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b="1" dirty="0">
                <a:latin typeface="Arial Narrow" panose="020B0606020202030204" pitchFamily="34" charset="0"/>
              </a:rPr>
              <a:t>HOW WE FUND PROGRAMS – </a:t>
            </a:r>
            <a:r>
              <a:rPr lang="en-US" altLang="en-US" b="1" dirty="0">
                <a:solidFill>
                  <a:srgbClr val="FFC000"/>
                </a:solidFill>
                <a:latin typeface="Arial Narrow" panose="020B0606020202030204" pitchFamily="34" charset="0"/>
              </a:rPr>
              <a:t>SHARE SYSTEM</a:t>
            </a:r>
          </a:p>
        </p:txBody>
      </p:sp>
      <p:pic>
        <p:nvPicPr>
          <p:cNvPr id="26627" name="Picture 9" descr="\\RI-FS13\RotaryShared\BM Images\Brian King\New Areas of Focus Images\20090331_LK_014.jpg">
            <a:extLst>
              <a:ext uri="{FF2B5EF4-FFF2-40B4-BE49-F238E27FC236}">
                <a16:creationId xmlns:a16="http://schemas.microsoft.com/office/drawing/2014/main" id="{F0CFFB2C-5192-4E37-ADA4-F125DFBDAC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58" y="1865311"/>
            <a:ext cx="7848600" cy="499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8" descr="\\RI-FS13\RotaryShared\BM Images\Brian King\New Areas of Focus Images\DAF_SCHOOLS_LES_CAYES-25.jpg">
            <a:extLst>
              <a:ext uri="{FF2B5EF4-FFF2-40B4-BE49-F238E27FC236}">
                <a16:creationId xmlns:a16="http://schemas.microsoft.com/office/drawing/2014/main" id="{99D8E6E6-4B76-4A65-9F09-4B29F29C82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865311"/>
            <a:ext cx="6013142" cy="500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5B3DC449-A018-4FFD-8A79-BF3BADBE7B38}"/>
              </a:ext>
            </a:extLst>
          </p:cNvPr>
          <p:cNvSpPr/>
          <p:nvPr/>
        </p:nvSpPr>
        <p:spPr>
          <a:xfrm>
            <a:off x="6096000" y="4992689"/>
            <a:ext cx="4572000" cy="990860"/>
          </a:xfrm>
          <a:prstGeom prst="rect">
            <a:avLst/>
          </a:prstGeom>
          <a:solidFill>
            <a:schemeClr val="tx1">
              <a:lumMod val="20000"/>
              <a:lumOff val="80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r>
              <a:rPr lang="en-US" sz="2200" b="1" dirty="0">
                <a:solidFill>
                  <a:srgbClr val="005DAA"/>
                </a:solidFill>
                <a:latin typeface="Arial"/>
                <a:cs typeface="Arial"/>
              </a:rPr>
              <a:t>50%</a:t>
            </a:r>
            <a:br>
              <a:rPr lang="en-US" sz="2200" b="1" dirty="0">
                <a:solidFill>
                  <a:srgbClr val="005DAA"/>
                </a:solidFill>
                <a:latin typeface="Arial"/>
                <a:cs typeface="Arial"/>
              </a:rPr>
            </a:br>
            <a:r>
              <a:rPr lang="en-US" sz="2200" b="1" dirty="0">
                <a:solidFill>
                  <a:srgbClr val="005DAA"/>
                </a:solidFill>
                <a:latin typeface="Arial"/>
                <a:cs typeface="Arial"/>
              </a:rPr>
              <a:t>World Fund</a:t>
            </a:r>
          </a:p>
        </p:txBody>
      </p:sp>
      <p:sp>
        <p:nvSpPr>
          <p:cNvPr id="9" name="Rectangle 8">
            <a:extLst>
              <a:ext uri="{FF2B5EF4-FFF2-40B4-BE49-F238E27FC236}">
                <a16:creationId xmlns:a16="http://schemas.microsoft.com/office/drawing/2014/main" id="{2AA48F83-3E9F-49D0-95DA-91F9DCB91544}"/>
              </a:ext>
            </a:extLst>
          </p:cNvPr>
          <p:cNvSpPr/>
          <p:nvPr/>
        </p:nvSpPr>
        <p:spPr>
          <a:xfrm>
            <a:off x="1524000" y="4992689"/>
            <a:ext cx="4572000" cy="990860"/>
          </a:xfrm>
          <a:prstGeom prst="rect">
            <a:avLst/>
          </a:prstGeom>
          <a:solidFill>
            <a:schemeClr val="tx1">
              <a:lumMod val="20000"/>
              <a:lumOff val="80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r>
              <a:rPr lang="en-US" sz="2200" b="1" dirty="0">
                <a:solidFill>
                  <a:srgbClr val="005DAA"/>
                </a:solidFill>
                <a:latin typeface="Arial"/>
                <a:cs typeface="Arial"/>
              </a:rPr>
              <a:t>50%</a:t>
            </a:r>
            <a:br>
              <a:rPr lang="en-US" sz="2200" b="1" dirty="0">
                <a:solidFill>
                  <a:srgbClr val="005DAA"/>
                </a:solidFill>
                <a:latin typeface="Arial"/>
                <a:cs typeface="Arial"/>
              </a:rPr>
            </a:br>
            <a:r>
              <a:rPr lang="en-US" sz="2200" b="1" dirty="0">
                <a:solidFill>
                  <a:srgbClr val="005DAA"/>
                </a:solidFill>
                <a:latin typeface="Arial"/>
                <a:cs typeface="Arial"/>
              </a:rPr>
              <a:t>District Designated Fund (DDF)</a:t>
            </a:r>
          </a:p>
        </p:txBody>
      </p:sp>
    </p:spTree>
    <p:extLst>
      <p:ext uri="{BB962C8B-B14F-4D97-AF65-F5344CB8AC3E}">
        <p14:creationId xmlns:p14="http://schemas.microsoft.com/office/powerpoint/2010/main" val="4258590409"/>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7685</TotalTime>
  <Words>1780</Words>
  <Application>Microsoft Office PowerPoint</Application>
  <PresentationFormat>Widescreen</PresentationFormat>
  <Paragraphs>185</Paragraphs>
  <Slides>27</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&amp;quot</vt:lpstr>
      <vt:lpstr>Arial</vt:lpstr>
      <vt:lpstr>Arial Narrow</vt:lpstr>
      <vt:lpstr>Calibri</vt:lpstr>
      <vt:lpstr>Courier New</vt:lpstr>
      <vt:lpstr>Gill Sans MT</vt:lpstr>
      <vt:lpstr>Wingdings</vt:lpstr>
      <vt:lpstr>Gallery</vt:lpstr>
      <vt:lpstr> Our Rotary Foundation</vt:lpstr>
      <vt:lpstr>Rotary Foundation</vt:lpstr>
      <vt:lpstr>Rotary Foundation</vt:lpstr>
      <vt:lpstr> Annual Fund</vt:lpstr>
      <vt:lpstr> Annual Fund</vt:lpstr>
      <vt:lpstr>Contributing to the Rotary Foundation  How to Contribute</vt:lpstr>
      <vt:lpstr>RECURRING GIVING: ROTARY DIRECT</vt:lpstr>
      <vt:lpstr>District Foundation Annual Fund Challenge</vt:lpstr>
      <vt:lpstr>HOW WE FUND PROGRAMS – SHARE SYSTEM</vt:lpstr>
      <vt:lpstr>HOW WE FUND PROGRAMS – SHARE SYSTEM</vt:lpstr>
      <vt:lpstr>Qualifying  Your Club   District Grants 2019 - 2020</vt:lpstr>
      <vt:lpstr>WWW.matchinggrants.org </vt:lpstr>
      <vt:lpstr>District Grant Training</vt:lpstr>
      <vt:lpstr>District Grant Application</vt:lpstr>
      <vt:lpstr>District Grant Application</vt:lpstr>
      <vt:lpstr>Create Your Project Site</vt:lpstr>
      <vt:lpstr>Creating Your Club’s Project Description Tab</vt:lpstr>
      <vt:lpstr>Enter Your Project Financials Financing Tab</vt:lpstr>
      <vt:lpstr>Upload Your Project Documents Documents Tab</vt:lpstr>
      <vt:lpstr> Upload Project Photos Photos Tab </vt:lpstr>
      <vt:lpstr>Project History Log History Logs Tab</vt:lpstr>
      <vt:lpstr> Final Report Document Administration Tab </vt:lpstr>
      <vt:lpstr>Global Grant Application</vt:lpstr>
      <vt:lpstr>Authorizations &amp; Legal Agreements</vt:lpstr>
      <vt:lpstr>Authorizations &amp; Legal Agreements</vt:lpstr>
      <vt:lpstr>Global Grant Reporting</vt:lpstr>
      <vt:lpstr>Global Grant Report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Report Document</dc:title>
  <dc:creator>Don Peterson</dc:creator>
  <cp:lastModifiedBy>Don Peterson</cp:lastModifiedBy>
  <cp:revision>109</cp:revision>
  <dcterms:created xsi:type="dcterms:W3CDTF">2017-12-29T17:55:50Z</dcterms:created>
  <dcterms:modified xsi:type="dcterms:W3CDTF">2019-03-19T00:55:52Z</dcterms:modified>
</cp:coreProperties>
</file>